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342" r:id="rId3"/>
    <p:sldId id="258" r:id="rId4"/>
    <p:sldId id="343" r:id="rId5"/>
    <p:sldId id="444" r:id="rId6"/>
    <p:sldId id="445" r:id="rId7"/>
    <p:sldId id="358" r:id="rId8"/>
    <p:sldId id="268" r:id="rId9"/>
    <p:sldId id="269" r:id="rId10"/>
    <p:sldId id="451" r:id="rId11"/>
    <p:sldId id="447" r:id="rId12"/>
    <p:sldId id="450" r:id="rId13"/>
    <p:sldId id="448" r:id="rId14"/>
    <p:sldId id="449" r:id="rId15"/>
    <p:sldId id="452" r:id="rId16"/>
    <p:sldId id="393" r:id="rId17"/>
    <p:sldId id="395" r:id="rId18"/>
    <p:sldId id="394" r:id="rId19"/>
    <p:sldId id="396" r:id="rId20"/>
    <p:sldId id="453" r:id="rId21"/>
    <p:sldId id="398" r:id="rId22"/>
    <p:sldId id="416" r:id="rId23"/>
    <p:sldId id="454" r:id="rId24"/>
    <p:sldId id="275" r:id="rId25"/>
    <p:sldId id="277" r:id="rId26"/>
    <p:sldId id="278" r:id="rId27"/>
    <p:sldId id="420" r:id="rId28"/>
    <p:sldId id="421" r:id="rId29"/>
    <p:sldId id="422" r:id="rId30"/>
    <p:sldId id="424" r:id="rId31"/>
    <p:sldId id="291" r:id="rId32"/>
    <p:sldId id="386" r:id="rId33"/>
    <p:sldId id="387" r:id="rId34"/>
    <p:sldId id="388" r:id="rId35"/>
    <p:sldId id="293" r:id="rId36"/>
    <p:sldId id="295" r:id="rId37"/>
    <p:sldId id="389" r:id="rId38"/>
    <p:sldId id="390" r:id="rId39"/>
    <p:sldId id="425" r:id="rId40"/>
    <p:sldId id="456" r:id="rId41"/>
    <p:sldId id="457" r:id="rId42"/>
    <p:sldId id="426" r:id="rId43"/>
    <p:sldId id="427" r:id="rId44"/>
    <p:sldId id="392" r:id="rId45"/>
    <p:sldId id="428" r:id="rId46"/>
    <p:sldId id="429" r:id="rId47"/>
    <p:sldId id="439" r:id="rId48"/>
    <p:sldId id="430" r:id="rId49"/>
    <p:sldId id="464" r:id="rId50"/>
    <p:sldId id="463" r:id="rId51"/>
    <p:sldId id="458" r:id="rId52"/>
    <p:sldId id="461" r:id="rId53"/>
    <p:sldId id="460" r:id="rId54"/>
    <p:sldId id="459" r:id="rId55"/>
    <p:sldId id="432" r:id="rId56"/>
    <p:sldId id="433" r:id="rId57"/>
    <p:sldId id="434" r:id="rId58"/>
    <p:sldId id="435" r:id="rId59"/>
    <p:sldId id="462" r:id="rId60"/>
    <p:sldId id="436" r:id="rId61"/>
    <p:sldId id="437" r:id="rId62"/>
    <p:sldId id="455" r:id="rId63"/>
    <p:sldId id="443" r:id="rId64"/>
    <p:sldId id="305" r:id="rId65"/>
    <p:sldId id="402" r:id="rId66"/>
    <p:sldId id="401" r:id="rId67"/>
    <p:sldId id="405" r:id="rId68"/>
    <p:sldId id="403" r:id="rId69"/>
    <p:sldId id="404" r:id="rId70"/>
    <p:sldId id="406" r:id="rId71"/>
    <p:sldId id="407" r:id="rId72"/>
    <p:sldId id="411" r:id="rId73"/>
    <p:sldId id="412" r:id="rId74"/>
    <p:sldId id="414" r:id="rId75"/>
    <p:sldId id="415" r:id="rId76"/>
    <p:sldId id="413" r:id="rId77"/>
    <p:sldId id="42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011893"/>
    <a:srgbClr val="76D6FF"/>
    <a:srgbClr val="FF40FF"/>
    <a:srgbClr val="7A81FF"/>
    <a:srgbClr val="FF9300"/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733"/>
  </p:normalViewPr>
  <p:slideViewPr>
    <p:cSldViewPr snapToGrid="0" snapToObjects="1" showGuides="1">
      <p:cViewPr varScale="1">
        <p:scale>
          <a:sx n="117" d="100"/>
          <a:sy n="117" d="100"/>
        </p:scale>
        <p:origin x="2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722C-260B-BE4A-AB79-705B13198AB7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2AE00-8123-8443-87F9-E82CF20E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2AE00-8123-8443-87F9-E82CF20E5D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2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598C-707D-CF4C-AA41-81B8AC8B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C019D-1D11-9C49-8F1D-5DD14B28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E130-7106-2C41-98DD-8265F5C3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AF37-B9C6-1C45-89BB-5351093C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8621-52CE-184B-A1E2-4EBF52B4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E136-16E8-3A44-87C4-49C7C2E6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4687C-A033-054C-8911-AD6183BA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C5A4-7F26-0A4E-B34C-AA298FA0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B1EE-2AFB-ED4E-B819-B6BBEC0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8083-5B6C-444E-B8FA-B99BC74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5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887EC-877A-0047-80E8-96D13C2A8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38B7E-8ED9-6048-8CFB-51AA705E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D334-5D94-0E4A-9645-1E18EA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CC997-4FCF-B041-B9F4-621ACEA3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4F2-8A90-D641-94A1-036D1318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8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35E0-F64A-4E41-873E-DDA5E74A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0EA4-A34B-E646-A898-7279AA4F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496D-BCEC-FE4E-9FC5-5B08BD35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25AA6-8C06-4F48-BA32-F730A679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F9485-6461-3341-97D9-CB4E5F6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48-0995-0841-8CA4-64C0098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32F9-43A3-104A-ADD9-E5336F4B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C5C7-DF5A-2A46-942F-5AF36E27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7667-8567-3A42-B310-9104A5B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F8EF-3D6E-A647-A5D4-0B6F0EE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4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D5B-43F2-4940-B3D4-C9E95D0D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35E7-F5CF-3E4C-AA58-04E1C98D2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CF2E-11B9-834F-9BA1-FDCE514D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AB9A-51AD-5F41-9FAC-73EFF6BE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EE97-96FD-844B-9062-5211868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585E7-3942-4146-8DE4-95C92D41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6631-A140-A14D-AD94-A847A63C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9D4E-D397-7B4B-8090-1905D223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7B09E-6940-E043-A317-CFCF38D22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3E177-2DFD-DF4C-A9D4-6D6052860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C9A1D-9582-A94B-A8DF-0F61C1A0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514B-CE5B-FE4B-9A35-FC1DB47A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D5D40-F8EF-E64A-81C6-08BE2C8D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181CB-1E6C-5E4C-872A-2024039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F85-B5EC-8243-B821-77A85E08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5F748-4679-EA41-B008-49F6B1E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0080-3A98-DE4A-9F9B-F673A9F6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8609B-834A-F141-9CE9-1C8E30BF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4904-EFF8-984F-B733-52B6D617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47695-1C2A-9A41-A2C6-EF8CD907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2F2E-B194-8F40-BA73-29BE3D02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304A-C5B6-FB49-96E5-FAA26FEB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7D88-4F3B-924C-9DF0-21627776D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CCCA3-3829-0A41-B225-07FD8C905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8F10-43F6-8D41-A9E4-455B5941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2B8BE-1A31-2E4D-A234-041798C3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4F7E-D57C-E94C-B9B1-09DC5CF9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D775-9720-F440-9D80-D32523C9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E9E79-2115-1A48-89F1-201E4BA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9BEF-07A4-3241-B37A-B5D78DB9C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9C3D1-1438-A84E-BBFD-E85E4966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A1C2-A668-B747-9DD0-646AEA8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8C83-09E7-CC4B-85B3-C25B907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C7BF6-04D2-CD4F-93B8-B530AB81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4201-C8B8-5049-88A0-8F6E0DF4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3F3F-14AD-F346-917C-44EDADC21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6F57-5C4D-B74F-B668-1622E98B73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8D61-B2D8-6C4F-99D4-D9D11368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9036-6DEA-544F-B990-AA9D85132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3675-08AD-2448-A7F8-3E8999CC1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4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8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3487-C4F1-E44C-A72D-C83FF404D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11" y="16893"/>
            <a:ext cx="11081982" cy="2637514"/>
          </a:xfrm>
        </p:spPr>
        <p:txBody>
          <a:bodyPr>
            <a:normAutofit/>
          </a:bodyPr>
          <a:lstStyle/>
          <a:p>
            <a:r>
              <a:rPr lang="en-US" sz="6600" dirty="0"/>
              <a:t>Photosynthetic acclimation through the lens of optimality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58773-579A-7548-A9E7-441A90B8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193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11893"/>
                </a:solidFill>
              </a:rPr>
              <a:t>Nick Smith</a:t>
            </a:r>
          </a:p>
          <a:p>
            <a:r>
              <a:rPr lang="en-US" dirty="0">
                <a:solidFill>
                  <a:srgbClr val="011893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011893"/>
                </a:solidFill>
              </a:rPr>
              <a:t>nick.smith@ttu.edu</a:t>
            </a:r>
            <a:r>
              <a:rPr lang="en-US" dirty="0">
                <a:solidFill>
                  <a:srgbClr val="011893"/>
                </a:solidFill>
              </a:rPr>
              <a:t>; @</a:t>
            </a:r>
            <a:r>
              <a:rPr lang="en-US" dirty="0" err="1">
                <a:solidFill>
                  <a:srgbClr val="011893"/>
                </a:solidFill>
              </a:rPr>
              <a:t>nick_greg_smith</a:t>
            </a:r>
            <a:endParaRPr lang="en-US" dirty="0">
              <a:solidFill>
                <a:srgbClr val="01189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381C-AA3B-174C-8CCB-DEC5404F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20" y="533400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C0DCF-BE1D-CE4C-937C-1E91DBBA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20" y="5334000"/>
            <a:ext cx="1524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F6B27-86F7-2B42-87EA-FF85614EA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121" y="5334000"/>
            <a:ext cx="1576552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5B5D8-30BD-904B-B534-1C8F9C03B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527" y="5334000"/>
            <a:ext cx="152400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DE394-AFEB-444A-B379-802AFAF895AF}"/>
              </a:ext>
            </a:extLst>
          </p:cNvPr>
          <p:cNvSpPr txBox="1"/>
          <p:nvPr/>
        </p:nvSpPr>
        <p:spPr>
          <a:xfrm>
            <a:off x="2950160" y="4668380"/>
            <a:ext cx="153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Trevor Keenan</a:t>
            </a:r>
          </a:p>
          <a:p>
            <a:r>
              <a:rPr lang="en-US" dirty="0">
                <a:solidFill>
                  <a:srgbClr val="011893"/>
                </a:solidFill>
              </a:rPr>
              <a:t>Berkeley 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46EE7-C879-8646-9A50-8BE29AD1E834}"/>
              </a:ext>
            </a:extLst>
          </p:cNvPr>
          <p:cNvSpPr txBox="1"/>
          <p:nvPr/>
        </p:nvSpPr>
        <p:spPr>
          <a:xfrm>
            <a:off x="4482567" y="4668379"/>
            <a:ext cx="126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Wang Han</a:t>
            </a:r>
          </a:p>
          <a:p>
            <a:r>
              <a:rPr lang="en-US" dirty="0">
                <a:solidFill>
                  <a:srgbClr val="011893"/>
                </a:solidFill>
              </a:rPr>
              <a:t>Tsinghua 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B798D-02E2-D647-A643-F0AA244BDB9D}"/>
              </a:ext>
            </a:extLst>
          </p:cNvPr>
          <p:cNvSpPr txBox="1"/>
          <p:nvPr/>
        </p:nvSpPr>
        <p:spPr>
          <a:xfrm>
            <a:off x="6059120" y="4668378"/>
            <a:ext cx="170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Colin Prentice</a:t>
            </a:r>
          </a:p>
          <a:p>
            <a:r>
              <a:rPr lang="en-US" dirty="0">
                <a:solidFill>
                  <a:srgbClr val="011893"/>
                </a:solidFill>
              </a:rPr>
              <a:t>Imperial College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E460D9-5AD2-DE45-AA4A-C45ACF67CA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44" t="24839" r="57491" b="37875"/>
          <a:stretch/>
        </p:blipFill>
        <p:spPr>
          <a:xfrm>
            <a:off x="0" y="5334000"/>
            <a:ext cx="1527048" cy="154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47D210-9AB5-6A4C-8F28-6B32944329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498" t="4180" r="34093" b="70702"/>
          <a:stretch/>
        </p:blipFill>
        <p:spPr>
          <a:xfrm>
            <a:off x="1491501" y="5330952"/>
            <a:ext cx="1524403" cy="1527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46D549-6755-5041-A34A-80D29739DA41}"/>
              </a:ext>
            </a:extLst>
          </p:cNvPr>
          <p:cNvSpPr txBox="1"/>
          <p:nvPr/>
        </p:nvSpPr>
        <p:spPr>
          <a:xfrm>
            <a:off x="0" y="4668382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343EC-2D3A-C24C-8BD5-878DAF270504}"/>
              </a:ext>
            </a:extLst>
          </p:cNvPr>
          <p:cNvSpPr txBox="1"/>
          <p:nvPr/>
        </p:nvSpPr>
        <p:spPr>
          <a:xfrm>
            <a:off x="1447812" y="4668381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BFD635-1FB9-7442-A3E9-6A8776951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732" y="5214708"/>
            <a:ext cx="1609332" cy="1759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C85099-477E-ED49-9546-CD27B9649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613" y="3885365"/>
            <a:ext cx="266830" cy="2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can impact carbon cycling and climate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B4194B-748E-4A43-BC8A-5938EB89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9894"/>
            <a:ext cx="4684929" cy="428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C170E-0E82-DE48-8809-BD89FA36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5959803" y="1909894"/>
            <a:ext cx="5965367" cy="3609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CAEF0E-C957-D244-841C-EF9E082C232C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C5678-E5FD-4C4E-98B0-C48719C5FA09}"/>
              </a:ext>
            </a:extLst>
          </p:cNvPr>
          <p:cNvSpPr txBox="1"/>
          <p:nvPr/>
        </p:nvSpPr>
        <p:spPr>
          <a:xfrm>
            <a:off x="0" y="6488668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Nature Climate 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DA35-D2FC-B745-97C2-A48394B37C2B}"/>
              </a:ext>
            </a:extLst>
          </p:cNvPr>
          <p:cNvSpPr txBox="1"/>
          <p:nvPr/>
        </p:nvSpPr>
        <p:spPr>
          <a:xfrm>
            <a:off x="1336029" y="1653594"/>
            <a:ext cx="440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increase future C storage by ~6%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1473B-A354-F543-A9AE-A2F684F7C008}"/>
              </a:ext>
            </a:extLst>
          </p:cNvPr>
          <p:cNvSpPr txBox="1"/>
          <p:nvPr/>
        </p:nvSpPr>
        <p:spPr>
          <a:xfrm>
            <a:off x="6357111" y="1653594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Acclimation alters future temperature by &gt;1°C</a:t>
            </a:r>
          </a:p>
        </p:txBody>
      </p:sp>
    </p:spTree>
    <p:extLst>
      <p:ext uri="{BB962C8B-B14F-4D97-AF65-F5344CB8AC3E}">
        <p14:creationId xmlns:p14="http://schemas.microsoft.com/office/powerpoint/2010/main" val="272834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C7D-571A-634C-830D-66C5FD1C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 theoretical model for photosynthetic acclimation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2CA9-2516-1F4B-AFD5-DFA661CF2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42620-FAE5-3849-98A3-DCEA3EB1E35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65657-03A6-C847-B269-CAF08D5A061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657DE-3C31-8948-A8F0-9A5B6D76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13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41E989-8C69-5345-AA7C-C1A7FCE01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Unreliable future predictions (overparameterization, tuning)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A8664F-15CC-AA4A-B0E2-B2BD9DC1335E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9290-F26F-2C44-A943-EF3627D2C46B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EA17-AABD-8649-B0B9-58859FDC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45BE5-2658-7E48-8EFD-DF92A09E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7ADE2-9D5E-2D4B-ABBD-878302365D94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B8458-EB92-4942-832B-88247BC90F0A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4205F-1075-7A44-8DD4-9E2B45049AEB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2C558-C5AD-514C-8C76-DE8AA778B36C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A409D-323B-6948-A5AB-887D3643AE55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56948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689-7842-7641-9458-6647C2D2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theory results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FAB-023B-044C-8635-933DFB2C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9051"/>
                </a:solidFill>
              </a:rPr>
              <a:t>Inability to test mechanisms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E28C5-FA9A-0845-ACED-75B6F40FDB3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CE9F2-9427-AC4C-9884-569D8126A28E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2E6961-412C-274E-8596-6908B006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A764E43-5E77-EA4A-B700-878FA5F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r="49685" b="49252"/>
          <a:stretch/>
        </p:blipFill>
        <p:spPr>
          <a:xfrm>
            <a:off x="6226442" y="2532671"/>
            <a:ext cx="5832143" cy="3779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D93E5-3B7D-594B-824D-62633E8F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68" y="2814431"/>
            <a:ext cx="3702252" cy="33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3CE28-825B-D847-8808-8502222A4ECB}"/>
              </a:ext>
            </a:extLst>
          </p:cNvPr>
          <p:cNvSpPr txBox="1"/>
          <p:nvPr/>
        </p:nvSpPr>
        <p:spPr>
          <a:xfrm>
            <a:off x="0" y="6488668"/>
            <a:ext cx="29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Kattge</a:t>
            </a:r>
            <a:r>
              <a:rPr lang="en-US" dirty="0"/>
              <a:t> and Knorr (2007) </a:t>
            </a:r>
            <a:r>
              <a:rPr lang="en-US" i="1" dirty="0"/>
              <a:t>PC&amp;E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5CD8-5E92-D740-A6B7-8522DDAB0946}"/>
              </a:ext>
            </a:extLst>
          </p:cNvPr>
          <p:cNvSpPr txBox="1"/>
          <p:nvPr/>
        </p:nvSpPr>
        <p:spPr>
          <a:xfrm>
            <a:off x="9617962" y="6488668"/>
            <a:ext cx="257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 </a:t>
            </a:r>
            <a:r>
              <a:rPr lang="en-US" i="1" dirty="0"/>
              <a:t>JAMES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C1289-360F-DC43-B90A-1A02F38D4666}"/>
              </a:ext>
            </a:extLst>
          </p:cNvPr>
          <p:cNvSpPr txBox="1"/>
          <p:nvPr/>
        </p:nvSpPr>
        <p:spPr>
          <a:xfrm rot="16200000">
            <a:off x="359688" y="4063839"/>
            <a:ext cx="24232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Physiological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AB7F-5EF2-B946-9738-80719793BB48}"/>
              </a:ext>
            </a:extLst>
          </p:cNvPr>
          <p:cNvSpPr txBox="1"/>
          <p:nvPr/>
        </p:nvSpPr>
        <p:spPr>
          <a:xfrm>
            <a:off x="2369530" y="5869245"/>
            <a:ext cx="2489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Environmental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3A932-9B77-4D47-81A4-6DC7EBA96BE2}"/>
              </a:ext>
            </a:extLst>
          </p:cNvPr>
          <p:cNvSpPr txBox="1"/>
          <p:nvPr/>
        </p:nvSpPr>
        <p:spPr>
          <a:xfrm>
            <a:off x="6810820" y="2976048"/>
            <a:ext cx="4447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Resulting change in simulated photosynthesis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478AF-4884-8541-A7A6-59C1DBB91311}"/>
              </a:ext>
            </a:extLst>
          </p:cNvPr>
          <p:cNvSpPr/>
          <p:nvPr/>
        </p:nvSpPr>
        <p:spPr>
          <a:xfrm>
            <a:off x="2304468" y="3036859"/>
            <a:ext cx="2554846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F9873-F7EF-8444-8A24-E3DBBE5BA746}"/>
              </a:ext>
            </a:extLst>
          </p:cNvPr>
          <p:cNvSpPr/>
          <p:nvPr/>
        </p:nvSpPr>
        <p:spPr>
          <a:xfrm>
            <a:off x="3128331" y="3345380"/>
            <a:ext cx="1585183" cy="555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38B-F270-6149-BEB8-EF3C1BDA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5" y="1937981"/>
            <a:ext cx="10515600" cy="3179929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Our Goal</a:t>
            </a:r>
            <a:r>
              <a:rPr lang="en-US" sz="4800" dirty="0"/>
              <a:t>: Develop a mechanistic model of photosynthetic acclimation based on </a:t>
            </a:r>
            <a:r>
              <a:rPr lang="en-US" sz="4800" b="1" dirty="0">
                <a:solidFill>
                  <a:srgbClr val="011893"/>
                </a:solidFill>
              </a:rPr>
              <a:t>optimization</a:t>
            </a:r>
            <a:r>
              <a:rPr lang="en-US" sz="4800" dirty="0"/>
              <a:t> and the </a:t>
            </a:r>
            <a:r>
              <a:rPr lang="en-US" sz="4800" b="1" dirty="0">
                <a:solidFill>
                  <a:srgbClr val="011893"/>
                </a:solidFill>
              </a:rPr>
              <a:t>first principles</a:t>
            </a:r>
            <a:r>
              <a:rPr lang="en-US" sz="4800" dirty="0"/>
              <a:t> of plant physiological theory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E342A3-645B-2045-A402-ED9BF3869D3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0B46D7-6041-E648-B27E-F2DCF22CB44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28FF59-0793-AB4E-BC40-6DC6A397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5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646F-B6FB-844C-B73F-86C9DE5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</a:t>
            </a:r>
            <a:r>
              <a:rPr lang="en-US" b="1" dirty="0">
                <a:solidFill>
                  <a:srgbClr val="009051"/>
                </a:solidFill>
              </a:rPr>
              <a:t>Least cost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170-9794-4545-8B2B-AB7F8197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11893"/>
                </a:solidFill>
              </a:rPr>
              <a:t>Maintain fastest rate of photosynthesis at the lowest cost (water and nutrient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5BA7-F5D6-064C-953B-C92F6780C88A}"/>
              </a:ext>
            </a:extLst>
          </p:cNvPr>
          <p:cNvSpPr txBox="1"/>
          <p:nvPr/>
        </p:nvSpPr>
        <p:spPr>
          <a:xfrm>
            <a:off x="10549" y="6488668"/>
            <a:ext cx="392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Wright et al. (2003) </a:t>
            </a:r>
            <a:r>
              <a:rPr lang="en-US" i="1" dirty="0"/>
              <a:t>American Naturalist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5BF37-C68C-4C4E-9B57-58627910B34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DD88E-2223-0847-A5BB-43958C99A1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25FC5-204A-2540-85E9-9227690C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44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2D73CB-27EF-854E-A735-983AD614332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737F39-9D64-6A49-9E45-CBB0D4987461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E7FA4-0399-CA49-A8B9-B178FFDB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403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D5916-9327-164F-A769-DD7ACCA9CB58}"/>
              </a:ext>
            </a:extLst>
          </p:cNvPr>
          <p:cNvSpPr txBox="1"/>
          <p:nvPr/>
        </p:nvSpPr>
        <p:spPr>
          <a:xfrm>
            <a:off x="4981432" y="4899546"/>
            <a:ext cx="520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Must predict optimal rates of both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29D990-7457-7948-BF4F-9CA6FD18A1B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574507" y="3875852"/>
            <a:ext cx="9112" cy="1023694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8DAF7-410D-B849-BED0-7A13682D547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36CE8-EF9F-0B42-978C-377CE3B87D4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EA2B03-8292-404C-99A4-78D0B1FC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62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256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</a:t>
            </a:r>
            <a:r>
              <a:rPr lang="en-US" sz="4400" b="1" dirty="0">
                <a:solidFill>
                  <a:srgbClr val="011893"/>
                </a:solidFill>
              </a:rPr>
              <a:t>stomatal conductance</a:t>
            </a:r>
            <a:r>
              <a:rPr lang="en-US" sz="4400" dirty="0">
                <a:solidFill>
                  <a:srgbClr val="009051"/>
                </a:solidFill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photosynthetic biochemistry}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BBFB3-1048-EB41-9A64-5373072F713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42E35-E633-2F44-8620-0A6E7B4C5BB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A6F982-B53C-AF4A-8C83-8B84E8A0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18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54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82331-D69A-9242-B5E8-7F548B80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918" y="0"/>
            <a:ext cx="8043081" cy="30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495E41-DF3E-2646-B2DC-B599A79E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6" y="3363816"/>
            <a:ext cx="7620000" cy="27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65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302-4FD0-5941-9CFF-67A4AB04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photosynthesis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26F48-AE80-394B-9AD4-10B089AE4C94}"/>
              </a:ext>
            </a:extLst>
          </p:cNvPr>
          <p:cNvSpPr txBox="1"/>
          <p:nvPr/>
        </p:nvSpPr>
        <p:spPr>
          <a:xfrm>
            <a:off x="467856" y="2429302"/>
            <a:ext cx="1140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9051"/>
                </a:solidFill>
              </a:rPr>
              <a:t>Photosynthesis = </a:t>
            </a:r>
            <a:r>
              <a:rPr lang="en-US" sz="4400" i="1" dirty="0">
                <a:solidFill>
                  <a:srgbClr val="009051"/>
                </a:solidFill>
              </a:rPr>
              <a:t>f</a:t>
            </a:r>
            <a:r>
              <a:rPr lang="en-US" sz="4400" dirty="0">
                <a:solidFill>
                  <a:srgbClr val="009051"/>
                </a:solidFill>
              </a:rPr>
              <a:t>{stomatal conductance, </a:t>
            </a:r>
          </a:p>
          <a:p>
            <a:r>
              <a:rPr lang="en-US" sz="4400" dirty="0">
                <a:solidFill>
                  <a:srgbClr val="009051"/>
                </a:solidFill>
              </a:rPr>
              <a:t>				     </a:t>
            </a:r>
            <a:r>
              <a:rPr lang="en-US" sz="4400" b="1" dirty="0">
                <a:solidFill>
                  <a:srgbClr val="011893"/>
                </a:solidFill>
              </a:rPr>
              <a:t>photosynthetic biochemistry</a:t>
            </a:r>
            <a:r>
              <a:rPr lang="en-US" sz="4400" dirty="0">
                <a:solidFill>
                  <a:srgbClr val="00905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695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11893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Rubisco carboxylation rate</a:t>
            </a:r>
            <a:r>
              <a:rPr lang="en-US" sz="3600" dirty="0">
                <a:solidFill>
                  <a:srgbClr val="011893"/>
                </a:solidFill>
              </a:rPr>
              <a:t> or </a:t>
            </a:r>
            <a:r>
              <a:rPr lang="en-US" sz="3600" b="1" u="sng" dirty="0">
                <a:solidFill>
                  <a:srgbClr val="009051"/>
                </a:solidFill>
              </a:rPr>
              <a:t>electron transport rate to regenerate Rubisco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58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4D7D-296E-504A-9E08-6C58B1D8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optimization: </a:t>
            </a:r>
            <a:r>
              <a:rPr lang="en-US" dirty="0">
                <a:solidFill>
                  <a:srgbClr val="011893"/>
                </a:solidFill>
              </a:rPr>
              <a:t>Coordination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1623F-339E-1740-8712-AF885DA7B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11893"/>
                </a:solidFill>
              </a:rPr>
              <a:t>Photosynthesis may be limited by </a:t>
            </a:r>
            <a:r>
              <a:rPr lang="en-US" sz="3600" b="1" u="sng" dirty="0">
                <a:solidFill>
                  <a:srgbClr val="009051"/>
                </a:solidFill>
              </a:rPr>
              <a:t>Rubisco carboxylation rate</a:t>
            </a:r>
            <a:r>
              <a:rPr lang="en-US" sz="3600" dirty="0">
                <a:solidFill>
                  <a:srgbClr val="011893"/>
                </a:solidFill>
              </a:rPr>
              <a:t> or </a:t>
            </a:r>
            <a:r>
              <a:rPr lang="en-US" sz="3600" b="1" u="sng" dirty="0">
                <a:solidFill>
                  <a:srgbClr val="009051"/>
                </a:solidFill>
              </a:rPr>
              <a:t>electron transport rate to regenerate Rubisco</a:t>
            </a:r>
          </a:p>
          <a:p>
            <a:pPr marL="0" indent="0">
              <a:buNone/>
            </a:pPr>
            <a:endParaRPr lang="en-US" sz="36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4800" b="1" u="sng" dirty="0">
                <a:solidFill>
                  <a:srgbClr val="011893"/>
                </a:solidFill>
              </a:rPr>
              <a:t>Optimally, plants will coordinate their biochemistry to be equally limited by both rates</a:t>
            </a:r>
          </a:p>
        </p:txBody>
      </p:sp>
    </p:spTree>
    <p:extLst>
      <p:ext uri="{BB962C8B-B14F-4D97-AF65-F5344CB8AC3E}">
        <p14:creationId xmlns:p14="http://schemas.microsoft.com/office/powerpoint/2010/main" val="2190890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153" y="2837329"/>
            <a:ext cx="45624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i="1" dirty="0">
                <a:solidFill>
                  <a:srgbClr val="009051"/>
                </a:solidFill>
              </a:rPr>
              <a:t>A</a:t>
            </a:r>
            <a:r>
              <a:rPr lang="en-US" sz="13800" baseline="-25000" dirty="0">
                <a:solidFill>
                  <a:srgbClr val="009051"/>
                </a:solidFill>
              </a:rPr>
              <a:t>c </a:t>
            </a:r>
            <a:r>
              <a:rPr lang="en-US" sz="13800" dirty="0">
                <a:solidFill>
                  <a:srgbClr val="009051"/>
                </a:solidFill>
              </a:rPr>
              <a:t>= </a:t>
            </a:r>
            <a:r>
              <a:rPr lang="en-US" sz="13800" i="1" dirty="0" err="1">
                <a:solidFill>
                  <a:srgbClr val="009051"/>
                </a:solidFill>
              </a:rPr>
              <a:t>A</a:t>
            </a:r>
            <a:r>
              <a:rPr lang="en-US" sz="13800" baseline="-25000" dirty="0" err="1">
                <a:solidFill>
                  <a:srgbClr val="009051"/>
                </a:solidFill>
              </a:rPr>
              <a:t>j</a:t>
            </a:r>
            <a:endParaRPr lang="en-US" sz="13800" dirty="0">
              <a:solidFill>
                <a:srgbClr val="0090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3341" y="2190998"/>
            <a:ext cx="2319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Optimally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96153" y="5637928"/>
            <a:ext cx="483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Carboxylation-limited photosynthesis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3011911" y="4733366"/>
            <a:ext cx="491039" cy="90456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50858" y="5452253"/>
            <a:ext cx="3941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Electron transport-limited photosynthesis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8250858" y="4380931"/>
            <a:ext cx="1970571" cy="1071322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389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of photosynthesis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6949" y="2604753"/>
            <a:ext cx="5032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Carboxylation-limited photosynthesis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8961" y="4304761"/>
            <a:ext cx="5163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Electron transport-limited photosynthesis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49" y="6488668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Farquhar, von </a:t>
            </a:r>
            <a:r>
              <a:rPr lang="en-US" dirty="0" err="1"/>
              <a:t>Caemmer</a:t>
            </a:r>
            <a:r>
              <a:rPr lang="en-US" dirty="0"/>
              <a:t>, &amp; Berry (1980) </a:t>
            </a:r>
            <a:r>
              <a:rPr lang="en-US" i="1" dirty="0"/>
              <a:t>Planta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9782BDE-BE23-A346-8EF6-2D0D145E50C3}"/>
              </a:ext>
            </a:extLst>
          </p:cNvPr>
          <p:cNvSpPr txBox="1"/>
          <p:nvPr/>
        </p:nvSpPr>
        <p:spPr>
          <a:xfrm>
            <a:off x="417534" y="2604753"/>
            <a:ext cx="60831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rgbClr val="009051"/>
                </a:solidFill>
              </a:rPr>
              <a:t>A</a:t>
            </a:r>
            <a:r>
              <a:rPr lang="en-US" sz="6000" baseline="-25000" dirty="0">
                <a:solidFill>
                  <a:srgbClr val="009051"/>
                </a:solidFill>
              </a:rPr>
              <a:t>c </a:t>
            </a:r>
            <a:r>
              <a:rPr lang="en-US" sz="6000" dirty="0">
                <a:solidFill>
                  <a:srgbClr val="009051"/>
                </a:solidFill>
              </a:rPr>
              <a:t>= </a:t>
            </a:r>
            <a:r>
              <a:rPr lang="en-US" sz="6000" i="1" dirty="0">
                <a:solidFill>
                  <a:srgbClr val="009051"/>
                </a:solidFill>
              </a:rPr>
              <a:t>f </a:t>
            </a:r>
            <a:r>
              <a:rPr lang="en-US" sz="6000" dirty="0">
                <a:solidFill>
                  <a:srgbClr val="009051"/>
                </a:solidFill>
              </a:rPr>
              <a:t>{</a:t>
            </a:r>
            <a:r>
              <a:rPr lang="en-US" sz="6000" i="1" dirty="0" err="1">
                <a:solidFill>
                  <a:srgbClr val="009051"/>
                </a:solidFill>
              </a:rPr>
              <a:t>V</a:t>
            </a:r>
            <a:r>
              <a:rPr lang="en-US" sz="6000" baseline="-25000" dirty="0" err="1">
                <a:solidFill>
                  <a:srgbClr val="009051"/>
                </a:solidFill>
              </a:rPr>
              <a:t>cmax</a:t>
            </a:r>
            <a:r>
              <a:rPr lang="en-US" sz="6000" dirty="0">
                <a:solidFill>
                  <a:srgbClr val="009051"/>
                </a:solidFill>
              </a:rPr>
              <a:t>,</a:t>
            </a:r>
            <a:r>
              <a:rPr lang="en-US" sz="6000" baseline="-25000" dirty="0">
                <a:solidFill>
                  <a:srgbClr val="009051"/>
                </a:solidFill>
              </a:rPr>
              <a:t> </a:t>
            </a:r>
            <a:r>
              <a:rPr lang="en-US" sz="6000" dirty="0">
                <a:solidFill>
                  <a:srgbClr val="009051"/>
                </a:solidFill>
              </a:rPr>
              <a:t>T, CO</a:t>
            </a:r>
            <a:r>
              <a:rPr lang="en-US" sz="6000" baseline="-25000" dirty="0">
                <a:solidFill>
                  <a:srgbClr val="009051"/>
                </a:solidFill>
              </a:rPr>
              <a:t>2</a:t>
            </a:r>
            <a:r>
              <a:rPr lang="en-US" sz="6000" dirty="0">
                <a:solidFill>
                  <a:srgbClr val="009051"/>
                </a:solidFill>
              </a:rPr>
              <a:t>}</a:t>
            </a:r>
          </a:p>
          <a:p>
            <a:endParaRPr lang="en-US" sz="6000" dirty="0">
              <a:solidFill>
                <a:srgbClr val="009051"/>
              </a:solidFill>
            </a:endParaRPr>
          </a:p>
          <a:p>
            <a:r>
              <a:rPr lang="en-US" sz="6000" i="1" dirty="0" err="1">
                <a:solidFill>
                  <a:srgbClr val="009051"/>
                </a:solidFill>
              </a:rPr>
              <a:t>A</a:t>
            </a:r>
            <a:r>
              <a:rPr lang="en-US" sz="6000" baseline="-25000" dirty="0" err="1">
                <a:solidFill>
                  <a:srgbClr val="009051"/>
                </a:solidFill>
              </a:rPr>
              <a:t>j</a:t>
            </a:r>
            <a:r>
              <a:rPr lang="en-US" sz="6000" baseline="-25000" dirty="0">
                <a:solidFill>
                  <a:srgbClr val="009051"/>
                </a:solidFill>
              </a:rPr>
              <a:t> </a:t>
            </a:r>
            <a:r>
              <a:rPr lang="en-US" sz="6000" dirty="0">
                <a:solidFill>
                  <a:srgbClr val="009051"/>
                </a:solidFill>
              </a:rPr>
              <a:t>= </a:t>
            </a:r>
            <a:r>
              <a:rPr lang="en-US" sz="6000" i="1" dirty="0">
                <a:solidFill>
                  <a:srgbClr val="009051"/>
                </a:solidFill>
              </a:rPr>
              <a:t>f </a:t>
            </a:r>
            <a:r>
              <a:rPr lang="en-US" sz="6000" dirty="0">
                <a:solidFill>
                  <a:srgbClr val="009051"/>
                </a:solidFill>
              </a:rPr>
              <a:t>{light, T, CO</a:t>
            </a:r>
            <a:r>
              <a:rPr lang="en-US" sz="6000" baseline="-25000" dirty="0">
                <a:solidFill>
                  <a:srgbClr val="009051"/>
                </a:solidFill>
              </a:rPr>
              <a:t>2</a:t>
            </a:r>
            <a:r>
              <a:rPr lang="en-US" sz="6000" dirty="0">
                <a:solidFill>
                  <a:srgbClr val="00905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76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to solve for measurable traits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301967"/>
            <a:ext cx="818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dirty="0" err="1">
                <a:solidFill>
                  <a:srgbClr val="009051"/>
                </a:solidFill>
              </a:rPr>
              <a:t>V</a:t>
            </a:r>
            <a:r>
              <a:rPr lang="en-US" sz="7200" baseline="-25000" dirty="0" err="1">
                <a:solidFill>
                  <a:srgbClr val="009051"/>
                </a:solidFill>
              </a:rPr>
              <a:t>cmax</a:t>
            </a:r>
            <a:r>
              <a:rPr lang="en-US" sz="7200" baseline="-25000" dirty="0">
                <a:solidFill>
                  <a:srgbClr val="009051"/>
                </a:solidFill>
              </a:rPr>
              <a:t> </a:t>
            </a:r>
            <a:r>
              <a:rPr lang="en-US" sz="7200" dirty="0">
                <a:solidFill>
                  <a:srgbClr val="009051"/>
                </a:solidFill>
              </a:rPr>
              <a:t>= </a:t>
            </a:r>
            <a:r>
              <a:rPr lang="en-US" sz="7200" i="1" dirty="0">
                <a:solidFill>
                  <a:srgbClr val="009051"/>
                </a:solidFill>
              </a:rPr>
              <a:t>f </a:t>
            </a:r>
            <a:r>
              <a:rPr lang="en-US" sz="7200" dirty="0">
                <a:solidFill>
                  <a:srgbClr val="009051"/>
                </a:solidFill>
              </a:rPr>
              <a:t>{light, T, CO</a:t>
            </a:r>
            <a:r>
              <a:rPr lang="en-US" sz="7200" baseline="-25000" dirty="0">
                <a:solidFill>
                  <a:srgbClr val="009051"/>
                </a:solidFill>
              </a:rPr>
              <a:t>2</a:t>
            </a:r>
            <a:r>
              <a:rPr lang="en-US" sz="7200" dirty="0">
                <a:solidFill>
                  <a:srgbClr val="009051"/>
                </a:solidFill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4D60A5-A44C-4D43-A1A0-6897AE32EC5F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3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light because of greater electron transport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A5F097-E421-C649-9E6F-8111908FCA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5E9AA-44B1-A949-AC0C-E602E8BE329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9299A-9300-264F-80F4-AF69880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36AD6-3EA3-8A4F-A6B5-745C8B4C2B92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96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electron transport and photorespiration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5BD37F-49AE-7A43-92F5-2129F743A42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40F522-0207-9C47-94C3-14AE46BA26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2D917-37CA-5F4F-B777-948A1295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F40790-CF02-0544-96E0-1869B2DC41C1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92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VPD because of lower stomatal conductance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623016-713A-AF47-9BB9-639483E221F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A146D-1A3F-BA49-9B51-DC8F5139D465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431006-4C04-004C-B39B-4F53BBA9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F3F063-D28D-C547-825E-EB9F7F22F6CC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9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FB43E-FC3C-9E4D-8660-2A820841C8EF}"/>
              </a:ext>
            </a:extLst>
          </p:cNvPr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9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CO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because of lower </a:t>
            </a:r>
            <a:r>
              <a:rPr lang="en-US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600" baseline="-250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sz="3600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B2770-EE99-0840-AD1F-43FDF610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5252C-5020-E146-B6FB-1B10F9873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0BE83B-F90C-5142-8D18-4121C10ADD7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E959-63A5-284A-9255-20D012AF8E29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79E901-E7DE-5042-9016-20BF71D3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45DD3F-6A2B-CF40-9213-352641DE5D1C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07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1306" y="579639"/>
            <a:ext cx="10515600" cy="872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can predict optimal </a:t>
            </a:r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F4907-D727-8F41-B448-D5113394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" t="6067" r="822" b="8871"/>
          <a:stretch/>
        </p:blipFill>
        <p:spPr>
          <a:xfrm>
            <a:off x="953338" y="1308979"/>
            <a:ext cx="10551658" cy="5180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75595-53A6-5645-AD53-242B868ED6E0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7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great, but 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87C14-096D-8241-9DB9-D66EB0D25EA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294D8-70BB-DB4F-AF3E-8E106B57E24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B12FB5-FAF8-4842-9509-3BA92E6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135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tackle some big questions in plant ecophysiology!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EE812-8652-A44F-89F2-9AAB5369A40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9609B1-512B-7C46-BC3F-FBEAFD02AC6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DBC1AC-37F2-5944-A4E2-C01FDF05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53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289F-E077-3244-810A-CE0A4287470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B7D57-34EF-904E-9F84-6601F929C3B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22794-1E04-6D4A-A02D-A1F3E705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29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i="1" dirty="0" err="1"/>
              <a:t>V</a:t>
            </a:r>
            <a:r>
              <a:rPr lang="en-US" i="1" baseline="-25000" dirty="0" err="1"/>
              <a:t>cmax</a:t>
            </a:r>
            <a:r>
              <a:rPr lang="en-US" dirty="0"/>
              <a:t> dataset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" y="1349633"/>
            <a:ext cx="8028432" cy="4824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1450" y="4700138"/>
            <a:ext cx="326416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3,697 measurements</a:t>
            </a:r>
          </a:p>
          <a:p>
            <a:r>
              <a:rPr lang="en-US" sz="2800" dirty="0"/>
              <a:t>202 sites</a:t>
            </a:r>
          </a:p>
          <a:p>
            <a:r>
              <a:rPr lang="en-US" sz="2800" dirty="0"/>
              <a:t>&gt; 600 genera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4445" r="4646" b="6230"/>
          <a:stretch/>
        </p:blipFill>
        <p:spPr>
          <a:xfrm>
            <a:off x="7611762" y="827903"/>
            <a:ext cx="3958120" cy="5463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37C3B-9678-244E-969A-9960D5B91BD9}"/>
              </a:ext>
            </a:extLst>
          </p:cNvPr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5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283" y="696036"/>
            <a:ext cx="4490114" cy="456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2AFB5A-FB87-8342-855A-2808C80A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03" y="359355"/>
            <a:ext cx="5627692" cy="6498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9825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06BF3-709F-F146-B506-33E571A94375}"/>
              </a:ext>
            </a:extLst>
          </p:cNvPr>
          <p:cNvSpPr/>
          <p:nvPr/>
        </p:nvSpPr>
        <p:spPr>
          <a:xfrm>
            <a:off x="3111690" y="3466531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270B0-9492-EF41-AF52-F020B17DA688}"/>
              </a:ext>
            </a:extLst>
          </p:cNvPr>
          <p:cNvSpPr/>
          <p:nvPr/>
        </p:nvSpPr>
        <p:spPr>
          <a:xfrm>
            <a:off x="5761637" y="6252956"/>
            <a:ext cx="150125" cy="10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85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955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1: </a:t>
            </a:r>
            <a:r>
              <a:rPr lang="en-US" dirty="0"/>
              <a:t>Is photosynthesis optimized to the environment?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YES! Photosynthesis acclimates spatially as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82AF-094B-364B-B6E1-369F748F185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3E7676-0C29-F242-A754-0C2B941B25A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72452-F465-164D-906A-A708914C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4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2: </a:t>
            </a:r>
            <a:r>
              <a:rPr lang="en-US" dirty="0"/>
              <a:t>How will photosynthesis acclimate to future conditions?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807368-587D-D34F-A994-907F2E8C440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F13F8-6C7C-3146-8EA6-5F016E86471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F9BD03-72C0-F64E-A72A-829B1A4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615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10527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is important!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488669"/>
            <a:ext cx="22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IPCC (2013)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8" y="1119809"/>
            <a:ext cx="5738192" cy="57381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9643" y="2248930"/>
            <a:ext cx="531341" cy="3015048"/>
          </a:xfrm>
          <a:prstGeom prst="rect">
            <a:avLst/>
          </a:prstGeom>
          <a:noFill/>
          <a:ln w="762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89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016" y="2076040"/>
            <a:ext cx="270420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11893"/>
                </a:solidFill>
              </a:rPr>
              <a:t>Photosynthesis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90984" y="2445372"/>
            <a:ext cx="1223319" cy="0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08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00-D505-CD46-8282-7E1F15A1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6" y="1874404"/>
            <a:ext cx="5241560" cy="52415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5851B-DD2B-6F4A-A211-F60C6E5574D0}"/>
              </a:ext>
            </a:extLst>
          </p:cNvPr>
          <p:cNvSpPr txBox="1"/>
          <p:nvPr/>
        </p:nvSpPr>
        <p:spPr>
          <a:xfrm>
            <a:off x="6989162" y="3429000"/>
            <a:ext cx="4999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9051"/>
                </a:solidFill>
              </a:rPr>
              <a:t>Fully acclimated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7205CD-B5FC-4149-A7F4-47EE5C433A37}"/>
              </a:ext>
            </a:extLst>
          </p:cNvPr>
          <p:cNvCxnSpPr>
            <a:stCxn id="4" idx="1"/>
          </p:cNvCxnSpPr>
          <p:nvPr/>
        </p:nvCxnSpPr>
        <p:spPr>
          <a:xfrm flipH="1">
            <a:off x="5572836" y="3752166"/>
            <a:ext cx="1416326" cy="3405"/>
          </a:xfrm>
          <a:prstGeom prst="straightConnector1">
            <a:avLst/>
          </a:prstGeom>
          <a:ln w="76200">
            <a:solidFill>
              <a:srgbClr val="0090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71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Photosynthetic traits change with temperature and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29FDDA-A069-444F-8FA0-DB33F9437EF8}"/>
              </a:ext>
            </a:extLst>
          </p:cNvPr>
          <p:cNvGrpSpPr/>
          <p:nvPr/>
        </p:nvGrpSpPr>
        <p:grpSpPr>
          <a:xfrm>
            <a:off x="5791200" y="1145378"/>
            <a:ext cx="6400800" cy="6400800"/>
            <a:chOff x="5791200" y="613110"/>
            <a:chExt cx="6400800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6E976-D430-9D43-B1CD-07585AB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613110"/>
              <a:ext cx="6400800" cy="6400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89C75-2F2A-4D44-A71F-2B43ECB097D8}"/>
                </a:ext>
              </a:extLst>
            </p:cNvPr>
            <p:cNvSpPr txBox="1"/>
            <p:nvPr/>
          </p:nvSpPr>
          <p:spPr>
            <a:xfrm>
              <a:off x="7716649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mean: -12%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6103A-846F-8145-8B7B-A3ADF3F515C4}"/>
                </a:ext>
              </a:extLst>
            </p:cNvPr>
            <p:cNvSpPr txBox="1"/>
            <p:nvPr/>
          </p:nvSpPr>
          <p:spPr>
            <a:xfrm>
              <a:off x="9730801" y="396291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mean: -15%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52A21-0B88-4242-A21A-4EE107B6E64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87DE3-4DCC-C94D-A5E4-5432DD23F2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25F6BB-2605-F647-8E0C-67A0A6F9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D68F7-F972-B149-8B98-001F8AA30F3C}"/>
              </a:ext>
            </a:extLst>
          </p:cNvPr>
          <p:cNvSpPr txBox="1"/>
          <p:nvPr/>
        </p:nvSpPr>
        <p:spPr>
          <a:xfrm>
            <a:off x="8690773" y="502920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9051"/>
                </a:solidFill>
              </a:rPr>
              <a:t>(</a:t>
            </a:r>
            <a:r>
              <a:rPr lang="en-US" sz="2800" b="1" i="1" dirty="0">
                <a:solidFill>
                  <a:srgbClr val="009051"/>
                </a:solidFill>
              </a:rPr>
              <a:t>P</a:t>
            </a:r>
            <a:r>
              <a:rPr lang="en-US" sz="2800" b="1" dirty="0">
                <a:solidFill>
                  <a:srgbClr val="009051"/>
                </a:solidFill>
              </a:rPr>
              <a:t> &gt; 0.05)</a:t>
            </a:r>
          </a:p>
        </p:txBody>
      </p:sp>
    </p:spTree>
    <p:extLst>
      <p:ext uri="{BB962C8B-B14F-4D97-AF65-F5344CB8AC3E}">
        <p14:creationId xmlns:p14="http://schemas.microsoft.com/office/powerpoint/2010/main" val="877419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EE83-6B41-7849-8B09-268CDCCC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25" y="1833799"/>
            <a:ext cx="8220549" cy="50242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31092A-B799-634A-BFF6-63FC2190691F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0B93AA-9540-2549-AA31-8885301C22F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B2387-7B38-6943-ADE8-B2E5A70E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82B0B5-A3ED-A241-9C54-6816DCD3A84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2448271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8869-8FF7-4543-B58D-0618C47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 CO</a:t>
            </a:r>
            <a:r>
              <a:rPr lang="en-US" baseline="-25000" dirty="0"/>
              <a:t>2</a:t>
            </a:r>
            <a:r>
              <a:rPr lang="en-US" dirty="0"/>
              <a:t> and increased temperatures increase future photosynthesis </a:t>
            </a:r>
            <a:r>
              <a:rPr lang="en-US" dirty="0">
                <a:solidFill>
                  <a:srgbClr val="011893"/>
                </a:solidFill>
              </a:rPr>
              <a:t>(at lower nutrient use)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92186-486A-E944-AD9B-48EB94A3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30" y="1690688"/>
            <a:ext cx="8261540" cy="5049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3A9A4C-55CF-E14C-A1FD-272A03DA8D2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DF5217-A703-7B45-B650-3F7EEFA5834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8A7F-7374-C940-B34F-93D34D6D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F76CD3E-CCBD-3B4A-A73B-94C6CA7ECE6B}"/>
              </a:ext>
            </a:extLst>
          </p:cNvPr>
          <p:cNvSpPr txBox="1"/>
          <p:nvPr/>
        </p:nvSpPr>
        <p:spPr>
          <a:xfrm>
            <a:off x="0" y="648866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(in prep)</a:t>
            </a:r>
          </a:p>
        </p:txBody>
      </p:sp>
    </p:spTree>
    <p:extLst>
      <p:ext uri="{BB962C8B-B14F-4D97-AF65-F5344CB8AC3E}">
        <p14:creationId xmlns:p14="http://schemas.microsoft.com/office/powerpoint/2010/main" val="3632715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181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11893"/>
                </a:solidFill>
              </a:rPr>
              <a:t>Question 2: </a:t>
            </a:r>
            <a:r>
              <a:rPr lang="en-US" sz="5400" dirty="0"/>
              <a:t>How will photosynthesis acclimate to future conditions?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solidFill>
                  <a:srgbClr val="009051"/>
                </a:solidFill>
              </a:rPr>
              <a:t>Photosynthesis will increase and per-leaf-area nutrient use will decrease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69714C-297B-1043-A371-E3DF2BF1FE69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05CC6E-BD1E-3344-BBD9-F253A537343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08B136-BAC6-4E47-B2FD-5C9CA862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922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nutrient addition?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DACDEA-99F7-7E40-8700-794E2B39516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3F5F2-E4E6-FB4F-8264-936605C08FF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3BDD0-228B-8C47-9BB8-1F58286A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D8BF2-F0E3-E140-B731-4F703A0F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24839" r="57491" b="37875"/>
          <a:stretch/>
        </p:blipFill>
        <p:spPr>
          <a:xfrm>
            <a:off x="10664952" y="5346518"/>
            <a:ext cx="1527048" cy="15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3966C-AB2D-C842-AF41-1201F4FC22B1}"/>
              </a:ext>
            </a:extLst>
          </p:cNvPr>
          <p:cNvSpPr txBox="1"/>
          <p:nvPr/>
        </p:nvSpPr>
        <p:spPr>
          <a:xfrm>
            <a:off x="10664952" y="4680900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1893"/>
                </a:solidFill>
              </a:rPr>
              <a:t>Lizz</a:t>
            </a:r>
            <a:r>
              <a:rPr lang="en-US" dirty="0">
                <a:solidFill>
                  <a:srgbClr val="011893"/>
                </a:solidFill>
              </a:rPr>
              <a:t> Waring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782255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BF622B-4758-674B-95C9-A5A8B092EB7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B04FE6-483B-7145-8E5F-9A52268C8A1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987E93-C1F1-404F-8A0B-DB4001E6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420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880F-32D8-1D44-B592-6BB42B50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least cost hypothesis…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0C0D-DFD0-1F4B-B4E2-E5CD8285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Added nutrients will not increase photosynthesis because light limitation will kick in </a:t>
            </a:r>
          </a:p>
          <a:p>
            <a:pPr marL="0" indent="0">
              <a:buNone/>
            </a:pPr>
            <a:endParaRPr lang="en-US" sz="4000" dirty="0">
              <a:solidFill>
                <a:srgbClr val="011893"/>
              </a:solidFill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011893"/>
                </a:solidFill>
              </a:rPr>
              <a:t>Optimal response would be to increase </a:t>
            </a:r>
            <a:r>
              <a:rPr lang="en-US" sz="5400" b="1" dirty="0">
                <a:solidFill>
                  <a:srgbClr val="009051"/>
                </a:solidFill>
              </a:rPr>
              <a:t>leaf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E3A63-BE99-EA4C-A082-1D0D4D95774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A76ED-5331-0F4C-B670-0E8930F6956B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07688B-812C-5F48-ACAC-BE0FEE08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330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1850571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DEEB0-6000-7548-B947-6D9746C6C455}"/>
              </a:ext>
            </a:extLst>
          </p:cNvPr>
          <p:cNvSpPr/>
          <p:nvPr/>
        </p:nvSpPr>
        <p:spPr>
          <a:xfrm>
            <a:off x="6607628" y="2460171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2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2AC68-9B87-514A-B9C8-3241D3A7E219}"/>
              </a:ext>
            </a:extLst>
          </p:cNvPr>
          <p:cNvSpPr/>
          <p:nvPr/>
        </p:nvSpPr>
        <p:spPr>
          <a:xfrm>
            <a:off x="6618514" y="2489478"/>
            <a:ext cx="3113315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3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for photosynthesis exist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0BF7-E2D7-C446-A4CC-1F206A95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64" y="1840814"/>
            <a:ext cx="9926472" cy="429824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1971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7C7F-2CB4-0844-BADA-474AA871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area, but not photosynthesis increases with N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2018-A03B-124D-AD67-8E8155D6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8" y="2342540"/>
            <a:ext cx="3885063" cy="379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9322-EC50-EF4E-A798-60CC4C8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776" y="2342539"/>
            <a:ext cx="3885064" cy="37911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06CBCE-F96A-E545-ABAD-F2487AA72B2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476956-63AE-B946-BFD7-2A7F594746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D1D66-DF39-F341-AA25-7D7DE72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38C38F-A68F-644A-A6EC-3918CC61E050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40713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BE2F-B926-1C43-BFBA-72717F58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greenhouse experiments translate to the field?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3D7-3207-6740-9B30-D0029BE7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7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A8447-1C9F-9943-AE44-D6396E3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08" y="514619"/>
            <a:ext cx="6848031" cy="2054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17F1D-EB47-E040-9E46-E06EC6BDCB13}"/>
              </a:ext>
            </a:extLst>
          </p:cNvPr>
          <p:cNvSpPr txBox="1"/>
          <p:nvPr/>
        </p:nvSpPr>
        <p:spPr>
          <a:xfrm>
            <a:off x="772885" y="3429000"/>
            <a:ext cx="10461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1893"/>
                </a:solidFill>
              </a:rPr>
              <a:t>Grassland soil nutrient addition network: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Leaf area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009051"/>
                </a:solidFill>
              </a:rPr>
              <a:t>Per-leaf-area nitrogen (photosynthetic proxy)</a:t>
            </a:r>
          </a:p>
        </p:txBody>
      </p:sp>
    </p:spTree>
    <p:extLst>
      <p:ext uri="{BB962C8B-B14F-4D97-AF65-F5344CB8AC3E}">
        <p14:creationId xmlns:p14="http://schemas.microsoft.com/office/powerpoint/2010/main" val="791092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increases leaf area, not leaf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2EEE6-A5E7-084D-80FB-2A4D1C829759}"/>
              </a:ext>
            </a:extLst>
          </p:cNvPr>
          <p:cNvSpPr txBox="1"/>
          <p:nvPr/>
        </p:nvSpPr>
        <p:spPr>
          <a:xfrm>
            <a:off x="6934201" y="1760672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No change (P = 0.42)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62B6-7DB9-9444-9433-B814E56CDD69}"/>
              </a:ext>
            </a:extLst>
          </p:cNvPr>
          <p:cNvSpPr txBox="1"/>
          <p:nvPr/>
        </p:nvSpPr>
        <p:spPr>
          <a:xfrm>
            <a:off x="1797924" y="1760672"/>
            <a:ext cx="404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11893"/>
                </a:solidFill>
              </a:rPr>
              <a:t>41% increase (P &lt;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8AD9-8191-8B4D-9F80-FBF16981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40" y="2475061"/>
            <a:ext cx="37719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373FF-1AEE-414A-9D66-3ED10840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438" y="2475061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43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0F6A-D1DA-884A-96DE-6CF642B0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Globally, N addition has no impact on leaf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BC056-982E-EF47-9F89-9C88FF3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5" y="1810765"/>
            <a:ext cx="5030370" cy="383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D6F73-7466-DF46-AB85-C783B2783922}"/>
              </a:ext>
            </a:extLst>
          </p:cNvPr>
          <p:cNvSpPr txBox="1"/>
          <p:nvPr/>
        </p:nvSpPr>
        <p:spPr>
          <a:xfrm>
            <a:off x="3580815" y="5642862"/>
            <a:ext cx="5030370" cy="1200329"/>
          </a:xfrm>
          <a:prstGeom prst="rect">
            <a:avLst/>
          </a:prstGeom>
          <a:noFill/>
          <a:ln w="38100">
            <a:solidFill>
              <a:srgbClr val="00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051"/>
                </a:solidFill>
              </a:rPr>
              <a:t>Each box is proportional to the variance in leaf N explained by each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004C-09FA-E941-BF23-E44681AD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251" y="6033675"/>
            <a:ext cx="2747749" cy="8243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26E4F-CAED-A440-8157-2549E0D1E85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CBC02-19FE-6D4A-9D48-318F43F2BC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4B133E-738B-6A47-8BB8-56722508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557874-8854-A347-A849-BCA6393D1AFF}"/>
              </a:ext>
            </a:extLst>
          </p:cNvPr>
          <p:cNvSpPr txBox="1"/>
          <p:nvPr/>
        </p:nvSpPr>
        <p:spPr>
          <a:xfrm>
            <a:off x="0" y="6488668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490328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818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3: </a:t>
            </a:r>
            <a:r>
              <a:rPr lang="en-US" dirty="0"/>
              <a:t>Does photosynthesis respond to nitrogen addition?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9051"/>
                </a:solidFill>
              </a:rPr>
              <a:t>No, plants respond to added nitrogen by increasing leaf area, not photosynthesis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54241-E9A9-9D46-89A8-5556B911E0D5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82A2CF-7845-E845-A43E-59AE0B1728E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1447BA-DA85-7D44-A5F2-FE7FAFE4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139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61B37-88D7-E44A-9041-6B3B577FF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C8914D-48E5-5F44-8EBA-30DB52F5FE31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FAF6-C173-6A46-A100-822061952BC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6ACE59-4F70-604C-B8BB-D7C85E0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E6A558-60AA-BE4B-A384-E90A87BD1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t="4180" r="34093" b="70702"/>
          <a:stretch/>
        </p:blipFill>
        <p:spPr>
          <a:xfrm>
            <a:off x="10667597" y="5326126"/>
            <a:ext cx="1524403" cy="152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107B8-95A6-9E47-91C7-E6A0724B2DFD}"/>
              </a:ext>
            </a:extLst>
          </p:cNvPr>
          <p:cNvSpPr txBox="1"/>
          <p:nvPr/>
        </p:nvSpPr>
        <p:spPr>
          <a:xfrm>
            <a:off x="10663671" y="4679795"/>
            <a:ext cx="12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1893"/>
                </a:solidFill>
              </a:rPr>
              <a:t>Helen Scott</a:t>
            </a:r>
          </a:p>
          <a:p>
            <a:r>
              <a:rPr lang="en-US" dirty="0">
                <a:solidFill>
                  <a:srgbClr val="011893"/>
                </a:solidFill>
              </a:rPr>
              <a:t>TTU</a:t>
            </a:r>
          </a:p>
        </p:txBody>
      </p:sp>
    </p:spTree>
    <p:extLst>
      <p:ext uri="{BB962C8B-B14F-4D97-AF65-F5344CB8AC3E}">
        <p14:creationId xmlns:p14="http://schemas.microsoft.com/office/powerpoint/2010/main" val="3559592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3CC-8AB1-2548-AC1D-674EA85F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 versus C</a:t>
            </a:r>
            <a:r>
              <a:rPr lang="en-US" baseline="-25000" dirty="0"/>
              <a:t>4</a:t>
            </a:r>
            <a:r>
              <a:rPr lang="en-US" dirty="0"/>
              <a:t> optimization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395FDE-F12A-6349-A524-9A9E7C1AF2F8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E0CEB-54CB-5649-889F-CB776138DBC0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06BA0-273F-8040-8D38-1DDE15B3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292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412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F11-D50D-7748-A9BA-5860869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versus C</a:t>
            </a:r>
            <a:r>
              <a:rPr lang="en-US" baseline="-25000" dirty="0"/>
              <a:t>3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3BA3-0D7C-2E40-861A-30D5E27F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11893"/>
                </a:solidFill>
              </a:rPr>
              <a:t>C</a:t>
            </a:r>
            <a:r>
              <a:rPr lang="en-US" sz="4400" baseline="-25000" dirty="0">
                <a:solidFill>
                  <a:srgbClr val="011893"/>
                </a:solidFill>
              </a:rPr>
              <a:t>4</a:t>
            </a:r>
            <a:r>
              <a:rPr lang="en-US" sz="4400" dirty="0">
                <a:solidFill>
                  <a:srgbClr val="011893"/>
                </a:solidFill>
              </a:rPr>
              <a:t> photosynthesis has…</a:t>
            </a:r>
          </a:p>
          <a:p>
            <a:pPr lvl="1"/>
            <a:r>
              <a:rPr lang="en-US" sz="5400" b="1" dirty="0">
                <a:solidFill>
                  <a:srgbClr val="011893"/>
                </a:solidFill>
              </a:rPr>
              <a:t>No photorespiration</a:t>
            </a:r>
          </a:p>
          <a:p>
            <a:pPr lvl="1"/>
            <a:r>
              <a:rPr lang="en-US" sz="4000" dirty="0">
                <a:solidFill>
                  <a:srgbClr val="011893"/>
                </a:solidFill>
              </a:rPr>
              <a:t>An additional limitation (</a:t>
            </a:r>
            <a:r>
              <a:rPr lang="en-US" sz="4000" dirty="0">
                <a:solidFill>
                  <a:srgbClr val="009051"/>
                </a:solidFill>
              </a:rPr>
              <a:t>PEP carboxylation</a:t>
            </a:r>
            <a:r>
              <a:rPr lang="en-US" sz="4000" dirty="0">
                <a:solidFill>
                  <a:srgbClr val="011893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965361-4A76-904C-8795-3B6B4EAD3942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669FF-6832-C24F-8077-F24E9AFDF9A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4D1BC3-5C13-2841-88C5-6D8A4B1E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723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produce short term responses that match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02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4695568" y="2060020"/>
            <a:ext cx="3686432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/>
          <a:stretch/>
        </p:blipFill>
        <p:spPr>
          <a:xfrm>
            <a:off x="8505568" y="2060020"/>
            <a:ext cx="3686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89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E19CF-3707-1546-A485-75FC251B6047}"/>
              </a:ext>
            </a:extLst>
          </p:cNvPr>
          <p:cNvSpPr txBox="1"/>
          <p:nvPr/>
        </p:nvSpPr>
        <p:spPr>
          <a:xfrm>
            <a:off x="3810493" y="5750004"/>
            <a:ext cx="5464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Red = C</a:t>
            </a:r>
            <a:r>
              <a:rPr lang="en-US" sz="5400" baseline="-25000" dirty="0">
                <a:solidFill>
                  <a:srgbClr val="FF0000"/>
                </a:solidFill>
              </a:rPr>
              <a:t>4 </a:t>
            </a:r>
            <a:r>
              <a:rPr lang="en-US" sz="5400" dirty="0">
                <a:solidFill>
                  <a:srgbClr val="0432FF"/>
                </a:solidFill>
              </a:rPr>
              <a:t>Blue = C</a:t>
            </a:r>
            <a:r>
              <a:rPr lang="en-US" sz="5400" baseline="-25000" dirty="0">
                <a:solidFill>
                  <a:srgbClr val="0432FF"/>
                </a:solidFill>
              </a:rPr>
              <a:t>3</a:t>
            </a:r>
            <a:endParaRPr lang="en-US" sz="5400" dirty="0">
              <a:solidFill>
                <a:srgbClr val="0432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04E4D-71EB-604D-BF09-8EBC7F7D8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6"/>
          <a:stretch/>
        </p:blipFill>
        <p:spPr>
          <a:xfrm>
            <a:off x="253503" y="888059"/>
            <a:ext cx="11734847" cy="47569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89C141E-C2CE-244B-965C-6D05C71D718B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A94807-7E0C-9945-A805-84B1CCBA798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24E57-1D3B-424E-ADCE-5D61AFB0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0147BE-84E8-D44C-991A-7CDCA8873873}"/>
              </a:ext>
            </a:extLst>
          </p:cNvPr>
          <p:cNvSpPr txBox="1"/>
          <p:nvPr/>
        </p:nvSpPr>
        <p:spPr>
          <a:xfrm>
            <a:off x="0" y="6488668"/>
            <a:ext cx="251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and Smith (in prep)</a:t>
            </a:r>
          </a:p>
        </p:txBody>
      </p:sp>
    </p:spTree>
    <p:extLst>
      <p:ext uri="{BB962C8B-B14F-4D97-AF65-F5344CB8AC3E}">
        <p14:creationId xmlns:p14="http://schemas.microsoft.com/office/powerpoint/2010/main" val="9743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4B6B-C4A2-D646-BE50-AD37152B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459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11893"/>
                </a:solidFill>
              </a:rPr>
              <a:t>Question 4: </a:t>
            </a:r>
            <a:r>
              <a:rPr lang="en-US" dirty="0"/>
              <a:t>When is C</a:t>
            </a:r>
            <a:r>
              <a:rPr lang="en-US" baseline="-25000" dirty="0"/>
              <a:t>4</a:t>
            </a:r>
            <a:r>
              <a:rPr lang="en-US" dirty="0"/>
              <a:t> photosynthesis an advantage over C</a:t>
            </a:r>
            <a:r>
              <a:rPr lang="en-US" baseline="-25000" dirty="0"/>
              <a:t>3</a:t>
            </a:r>
            <a:r>
              <a:rPr lang="en-US" dirty="0"/>
              <a:t> photosynthesis?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11893"/>
                </a:solidFill>
              </a:rPr>
              <a:t>C</a:t>
            </a:r>
            <a:r>
              <a:rPr lang="en-US" b="1" baseline="-25000" dirty="0">
                <a:solidFill>
                  <a:srgbClr val="011893"/>
                </a:solidFill>
              </a:rPr>
              <a:t>4</a:t>
            </a:r>
            <a:r>
              <a:rPr lang="en-US" b="1" dirty="0">
                <a:solidFill>
                  <a:srgbClr val="011893"/>
                </a:solidFill>
              </a:rPr>
              <a:t> is better in hot, dry, low CO</a:t>
            </a:r>
            <a:r>
              <a:rPr lang="en-US" b="1" baseline="-25000" dirty="0">
                <a:solidFill>
                  <a:srgbClr val="011893"/>
                </a:solidFill>
              </a:rPr>
              <a:t>2</a:t>
            </a:r>
            <a:r>
              <a:rPr lang="en-US" b="1" dirty="0">
                <a:solidFill>
                  <a:srgbClr val="011893"/>
                </a:solidFill>
              </a:rPr>
              <a:t> environments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A79A-3619-8048-8EBD-07E8DAF0682E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005B9F-2512-0F43-B250-2BACAA48C4B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17342-CD93-A847-AFF8-66669C2B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13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We have a theoretical model for photosynthetic acclimation</a:t>
            </a:r>
          </a:p>
          <a:p>
            <a:pPr lvl="1"/>
            <a:r>
              <a:rPr lang="en-US" sz="3200" dirty="0">
                <a:solidFill>
                  <a:srgbClr val="009051"/>
                </a:solidFill>
              </a:rPr>
              <a:t>Few empirical parameters</a:t>
            </a:r>
          </a:p>
          <a:p>
            <a:pPr lvl="1"/>
            <a:r>
              <a:rPr lang="en-US" sz="3200" dirty="0">
                <a:solidFill>
                  <a:srgbClr val="009051"/>
                </a:solidFill>
              </a:rPr>
              <a:t>Mechanistically based</a:t>
            </a:r>
          </a:p>
        </p:txBody>
      </p:sp>
    </p:spTree>
    <p:extLst>
      <p:ext uri="{BB962C8B-B14F-4D97-AF65-F5344CB8AC3E}">
        <p14:creationId xmlns:p14="http://schemas.microsoft.com/office/powerpoint/2010/main" val="1060938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AEBF-40EC-6847-A152-F7EE03B5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2FC-3ED2-334B-BE15-2D35F65A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We have a theoretical model for photosynthetic acclimation</a:t>
            </a:r>
          </a:p>
          <a:p>
            <a:pPr lvl="1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Few empirical parameters</a:t>
            </a:r>
          </a:p>
          <a:p>
            <a:pPr lvl="1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Mechanistically based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The theory can be useful!</a:t>
            </a:r>
          </a:p>
          <a:p>
            <a:pPr lvl="1"/>
            <a:r>
              <a:rPr lang="en-US" sz="3200" dirty="0">
                <a:solidFill>
                  <a:srgbClr val="011893"/>
                </a:solidFill>
              </a:rPr>
              <a:t>Improving the reliability of climate models</a:t>
            </a:r>
          </a:p>
          <a:p>
            <a:pPr lvl="1"/>
            <a:r>
              <a:rPr lang="en-US" sz="3200" dirty="0">
                <a:solidFill>
                  <a:srgbClr val="011893"/>
                </a:solidFill>
              </a:rPr>
              <a:t>Acting as a null model for understanding mechanisms</a:t>
            </a:r>
          </a:p>
        </p:txBody>
      </p:sp>
    </p:spTree>
    <p:extLst>
      <p:ext uri="{BB962C8B-B14F-4D97-AF65-F5344CB8AC3E}">
        <p14:creationId xmlns:p14="http://schemas.microsoft.com/office/powerpoint/2010/main" val="866056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>
          <a:xfrm>
            <a:off x="1524000" y="365124"/>
            <a:ext cx="9144000" cy="649287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688166" y="715256"/>
            <a:ext cx="6231193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Presentation available at:</a:t>
            </a:r>
          </a:p>
          <a:p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SmithEcophysLab</a:t>
            </a:r>
            <a:r>
              <a:rPr lang="en-US" sz="2800" dirty="0"/>
              <a:t>/SMB_2019</a:t>
            </a:r>
          </a:p>
        </p:txBody>
      </p:sp>
    </p:spTree>
    <p:extLst>
      <p:ext uri="{BB962C8B-B14F-4D97-AF65-F5344CB8AC3E}">
        <p14:creationId xmlns:p14="http://schemas.microsoft.com/office/powerpoint/2010/main" val="4066695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8" b="6912"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54E09-1A25-D646-8EBC-294ACF547EC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180974-B21E-2348-A336-CFD6B7945226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E9A865-4963-C34B-BF16-BCE51F10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878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5C80-3F50-1A49-88BA-6D04EED6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8" b="6912"/>
          <a:stretch/>
        </p:blipFill>
        <p:spPr>
          <a:xfrm>
            <a:off x="2661312" y="309788"/>
            <a:ext cx="6925235" cy="349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4ACA8-52C2-3542-9155-B3E8088EC70D}"/>
              </a:ext>
            </a:extLst>
          </p:cNvPr>
          <p:cNvSpPr txBox="1"/>
          <p:nvPr/>
        </p:nvSpPr>
        <p:spPr>
          <a:xfrm>
            <a:off x="450375" y="3807721"/>
            <a:ext cx="5827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Open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CO</a:t>
            </a:r>
            <a:r>
              <a:rPr lang="en-US" sz="2800" baseline="-25000" dirty="0"/>
              <a:t>2 </a:t>
            </a:r>
            <a:r>
              <a:rPr lang="en-US" sz="2800" dirty="0"/>
              <a:t>influx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High water outflux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A4C2-5577-FB45-80E6-26076AA798CE}"/>
              </a:ext>
            </a:extLst>
          </p:cNvPr>
          <p:cNvSpPr txBox="1"/>
          <p:nvPr/>
        </p:nvSpPr>
        <p:spPr>
          <a:xfrm>
            <a:off x="5663821" y="3807721"/>
            <a:ext cx="6133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Closed stomata:</a:t>
            </a:r>
          </a:p>
          <a:p>
            <a:r>
              <a:rPr lang="en-US" sz="2800" dirty="0"/>
              <a:t>Benefits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water outflux</a:t>
            </a:r>
          </a:p>
          <a:p>
            <a:r>
              <a:rPr lang="en-US" sz="2800" dirty="0"/>
              <a:t>Costs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Low CO</a:t>
            </a:r>
            <a:r>
              <a:rPr lang="en-US" sz="2800" baseline="-25000" dirty="0"/>
              <a:t>2</a:t>
            </a:r>
            <a:r>
              <a:rPr lang="en-US" sz="2800" dirty="0"/>
              <a:t> influx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9051"/>
                </a:solidFill>
              </a:rPr>
              <a:t>Must maintain high amount of Rubisco to do photosynthesis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8DE4E-AD8D-074A-B103-DE39CFB7320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52440-2D57-8040-B772-6A1FBC6DFB52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D9DC0-34F3-AE4D-8EA3-ACAE0699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9651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2B81-69B8-294B-ACF9-43632E72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stomatal conductance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67C5-62AC-B448-815F-ECEA77AC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11893"/>
                </a:solidFill>
              </a:rPr>
              <a:t>Optimal conductance</a:t>
            </a:r>
            <a:r>
              <a:rPr lang="el-GR" sz="4000" i="1" dirty="0">
                <a:solidFill>
                  <a:srgbClr val="011893"/>
                </a:solidFill>
              </a:rPr>
              <a:t> </a:t>
            </a:r>
            <a:r>
              <a:rPr lang="en-US" sz="4000" dirty="0">
                <a:solidFill>
                  <a:srgbClr val="011893"/>
                </a:solidFill>
              </a:rPr>
              <a:t>maximizes photosynthesis at least water loss and nutrient use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Water loss </a:t>
            </a:r>
            <a:r>
              <a:rPr lang="en-US" sz="3600" dirty="0"/>
              <a:t>is from transpiration</a:t>
            </a:r>
          </a:p>
          <a:p>
            <a:pPr lvl="1"/>
            <a:r>
              <a:rPr lang="en-US" sz="3600" dirty="0">
                <a:solidFill>
                  <a:srgbClr val="011893"/>
                </a:solidFill>
              </a:rPr>
              <a:t>Nutrient use </a:t>
            </a:r>
            <a:r>
              <a:rPr lang="en-US" sz="3600" dirty="0"/>
              <a:t>is nutrients used to maintain Rubisco</a:t>
            </a:r>
          </a:p>
          <a:p>
            <a:pPr lvl="2"/>
            <a:r>
              <a:rPr lang="en-US" sz="3200" dirty="0"/>
              <a:t>Rubisco proxy is </a:t>
            </a:r>
            <a:r>
              <a:rPr lang="en-US" sz="3200" i="1" dirty="0" err="1">
                <a:solidFill>
                  <a:srgbClr val="011893"/>
                </a:solidFill>
              </a:rPr>
              <a:t>V</a:t>
            </a:r>
            <a:r>
              <a:rPr lang="en-US" sz="3200" baseline="-25000" dirty="0" err="1">
                <a:solidFill>
                  <a:srgbClr val="011893"/>
                </a:solidFill>
              </a:rPr>
              <a:t>cmax</a:t>
            </a:r>
            <a:endParaRPr lang="en-US" sz="3200" baseline="-25000" dirty="0">
              <a:solidFill>
                <a:srgbClr val="01189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C62F4E-9396-7344-A6FE-FD4F8203D874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420AF3-272A-D546-A093-06B1E989ABED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A653-C45E-CC48-AE5C-F0FDB275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610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Stomatal openness determines </a:t>
            </a:r>
            <a:r>
              <a:rPr lang="el-GR" i="1" dirty="0"/>
              <a:t>χ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10C8D-AF80-6D45-A7BC-8C744352D59B}"/>
              </a:ext>
            </a:extLst>
          </p:cNvPr>
          <p:cNvSpPr txBox="1"/>
          <p:nvPr/>
        </p:nvSpPr>
        <p:spPr>
          <a:xfrm>
            <a:off x="1583770" y="2844797"/>
            <a:ext cx="9024457" cy="1897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>
                <a:solidFill>
                  <a:srgbClr val="009051"/>
                </a:solidFill>
              </a:rPr>
              <a:t>χ</a:t>
            </a:r>
            <a:r>
              <a:rPr lang="en-US" sz="4400" dirty="0">
                <a:solidFill>
                  <a:srgbClr val="009051"/>
                </a:solidFill>
              </a:rPr>
              <a:t> = internal leaf CO</a:t>
            </a:r>
            <a:r>
              <a:rPr lang="en-US" sz="4400" baseline="-25000" dirty="0">
                <a:solidFill>
                  <a:srgbClr val="009051"/>
                </a:solidFill>
              </a:rPr>
              <a:t>2</a:t>
            </a:r>
            <a:r>
              <a:rPr lang="en-US" sz="4400" dirty="0">
                <a:solidFill>
                  <a:srgbClr val="009051"/>
                </a:solidFill>
              </a:rPr>
              <a:t> / external leaf CO</a:t>
            </a:r>
            <a:r>
              <a:rPr lang="en-US" sz="4400" baseline="-25000" dirty="0">
                <a:solidFill>
                  <a:srgbClr val="009051"/>
                </a:solidFill>
              </a:rPr>
              <a:t>2</a:t>
            </a:r>
          </a:p>
          <a:p>
            <a:pPr algn="ctr"/>
            <a:endParaRPr lang="en-US" sz="4400" baseline="-25000" dirty="0">
              <a:solidFill>
                <a:srgbClr val="009051"/>
              </a:solidFill>
            </a:endParaRPr>
          </a:p>
          <a:p>
            <a:pPr algn="ctr"/>
            <a:r>
              <a:rPr lang="el-GR" sz="4400" dirty="0">
                <a:solidFill>
                  <a:srgbClr val="009051"/>
                </a:solidFill>
              </a:rPr>
              <a:t>χ</a:t>
            </a:r>
            <a:r>
              <a:rPr lang="en-US" sz="4400" dirty="0">
                <a:solidFill>
                  <a:srgbClr val="009051"/>
                </a:solidFill>
              </a:rPr>
              <a:t> = </a:t>
            </a:r>
            <a:r>
              <a:rPr lang="en-US" sz="4400" i="1" dirty="0">
                <a:solidFill>
                  <a:srgbClr val="009051"/>
                </a:solidFill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</a:rPr>
              <a:t>i</a:t>
            </a:r>
            <a:r>
              <a:rPr lang="en-US" sz="4400" dirty="0">
                <a:solidFill>
                  <a:srgbClr val="009051"/>
                </a:solidFill>
              </a:rPr>
              <a:t> / </a:t>
            </a:r>
            <a:r>
              <a:rPr lang="en-US" sz="4400" i="1" dirty="0">
                <a:solidFill>
                  <a:srgbClr val="009051"/>
                </a:solidFill>
              </a:rPr>
              <a:t>c</a:t>
            </a:r>
            <a:r>
              <a:rPr lang="en-US" sz="4400" baseline="-25000" dirty="0">
                <a:solidFill>
                  <a:srgbClr val="009051"/>
                </a:solidFill>
              </a:rPr>
              <a:t>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313E4E-0589-5D46-94DE-3BA4391B8BBC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6C564E-A039-B649-852D-D2D6765547F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CEA6E1-23D5-5845-B12F-1723F4E2E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980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/>
              <a:t>minimizes the costs to maintain transpiration and carboxylation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15796-7660-9047-BC2D-207623D9569B}"/>
              </a:ext>
            </a:extLst>
          </p:cNvPr>
          <p:cNvSpPr txBox="1"/>
          <p:nvPr/>
        </p:nvSpPr>
        <p:spPr>
          <a:xfrm>
            <a:off x="488754" y="4734070"/>
            <a:ext cx="3482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Cost factor for transpiration (</a:t>
            </a:r>
            <a:r>
              <a:rPr lang="en-US" sz="2800" i="1" dirty="0">
                <a:solidFill>
                  <a:srgbClr val="011893"/>
                </a:solidFill>
              </a:rPr>
              <a:t>E</a:t>
            </a:r>
            <a:r>
              <a:rPr lang="en-US" sz="2800" dirty="0">
                <a:solidFill>
                  <a:srgbClr val="011893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06DA1-C7BA-224C-9E4D-55632941A86D}"/>
              </a:ext>
            </a:extLst>
          </p:cNvPr>
          <p:cNvSpPr txBox="1"/>
          <p:nvPr/>
        </p:nvSpPr>
        <p:spPr>
          <a:xfrm>
            <a:off x="5349632" y="4734070"/>
            <a:ext cx="3482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11893"/>
                </a:solidFill>
              </a:rPr>
              <a:t>Cost factor for </a:t>
            </a:r>
          </a:p>
          <a:p>
            <a:r>
              <a:rPr lang="en-US" sz="2800" dirty="0">
                <a:solidFill>
                  <a:srgbClr val="011893"/>
                </a:solidFill>
              </a:rPr>
              <a:t>Rubisco (</a:t>
            </a:r>
            <a:r>
              <a:rPr lang="en-US" sz="2800" i="1" dirty="0" err="1">
                <a:solidFill>
                  <a:srgbClr val="011893"/>
                </a:solidFill>
              </a:rPr>
              <a:t>V</a:t>
            </a:r>
            <a:r>
              <a:rPr lang="en-US" sz="2800" baseline="-25000" dirty="0" err="1">
                <a:solidFill>
                  <a:srgbClr val="011893"/>
                </a:solidFill>
              </a:rPr>
              <a:t>cmax</a:t>
            </a:r>
            <a:r>
              <a:rPr lang="en-US" sz="2800" dirty="0">
                <a:solidFill>
                  <a:srgbClr val="011893"/>
                </a:solidFill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CB12D-0A6C-6444-B177-5B4D2BA1B70B}"/>
              </a:ext>
            </a:extLst>
          </p:cNvPr>
          <p:cNvCxnSpPr>
            <a:cxnSpLocks/>
          </p:cNvCxnSpPr>
          <p:nvPr/>
        </p:nvCxnSpPr>
        <p:spPr>
          <a:xfrm flipV="1">
            <a:off x="2134591" y="3608927"/>
            <a:ext cx="95535" cy="1009209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C77D8-AC6D-6342-9FF6-C1D55A74CF75}"/>
              </a:ext>
            </a:extLst>
          </p:cNvPr>
          <p:cNvCxnSpPr>
            <a:cxnSpLocks/>
          </p:cNvCxnSpPr>
          <p:nvPr/>
        </p:nvCxnSpPr>
        <p:spPr>
          <a:xfrm flipH="1" flipV="1">
            <a:off x="5042283" y="3650234"/>
            <a:ext cx="803651" cy="1009208"/>
          </a:xfrm>
          <a:prstGeom prst="straightConnector1">
            <a:avLst/>
          </a:prstGeom>
          <a:ln w="76200"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31FE9D-A363-1340-8BF6-F903FEA21CDA}"/>
                  </a:ext>
                </a:extLst>
              </p:cNvPr>
              <p:cNvSpPr txBox="1"/>
              <p:nvPr/>
            </p:nvSpPr>
            <p:spPr>
              <a:xfrm>
                <a:off x="2055842" y="2172211"/>
                <a:ext cx="6776535" cy="175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5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𝜕𝜒</m:t>
                        </m:r>
                      </m:den>
                    </m:f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5400" b="0" dirty="0">
                    <a:solidFill>
                      <a:srgbClr val="00905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f>
                      <m:fPr>
                        <m:ctrlP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5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905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𝑐𝑚𝑎𝑥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5400" b="0" i="1" smtClean="0">
                                    <a:solidFill>
                                      <a:srgbClr val="00905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5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𝜕𝜒</m:t>
                        </m:r>
                      </m:den>
                    </m:f>
                    <m:r>
                      <a:rPr lang="en-US" sz="5400" b="0" i="1" smtClean="0">
                        <a:solidFill>
                          <a:srgbClr val="0090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54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31FE9D-A363-1340-8BF6-F903FEA21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42" y="2172211"/>
                <a:ext cx="6776535" cy="1757982"/>
              </a:xfrm>
              <a:prstGeom prst="rect">
                <a:avLst/>
              </a:prstGeom>
              <a:blipFill>
                <a:blip r:embed="rId2"/>
                <a:stretch>
                  <a:fillRect l="-936" r="-1124" b="-10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0D9A28C-5A01-084E-A392-512ABAE90D9D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0F7456-94C4-5646-A590-F3DB3EB0C4D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CD4E8E-7866-9C40-9BC3-4EEC93F7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EACAA1-0142-9849-9744-B2627F9644B3}"/>
              </a:ext>
            </a:extLst>
          </p:cNvPr>
          <p:cNvSpPr txBox="1"/>
          <p:nvPr/>
        </p:nvSpPr>
        <p:spPr>
          <a:xfrm>
            <a:off x="0" y="6488668"/>
            <a:ext cx="35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1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944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 err="1"/>
              <a:t>mathmatically</a:t>
            </a:r>
            <a:r>
              <a:rPr lang="el-GR" i="1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261E31-B5E2-DC42-B12A-A6AF2F808DA0}"/>
                  </a:ext>
                </a:extLst>
              </p:cNvPr>
              <p:cNvSpPr/>
              <p:nvPr/>
            </p:nvSpPr>
            <p:spPr>
              <a:xfrm>
                <a:off x="2701356" y="2555471"/>
                <a:ext cx="6118213" cy="1525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den>
                      </m:f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  <m: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261E31-B5E2-DC42-B12A-A6AF2F808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356" y="2555471"/>
                <a:ext cx="6118213" cy="1525289"/>
              </a:xfrm>
              <a:prstGeom prst="rect">
                <a:avLst/>
              </a:prstGeom>
              <a:blipFill>
                <a:blip r:embed="rId2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263C36-CDDB-6444-BD66-C62C5308E549}"/>
                  </a:ext>
                </a:extLst>
              </p:cNvPr>
              <p:cNvSpPr/>
              <p:nvPr/>
            </p:nvSpPr>
            <p:spPr>
              <a:xfrm>
                <a:off x="4074904" y="4385985"/>
                <a:ext cx="3371116" cy="1911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lang="en-US" sz="4000" i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i="0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1.6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rgbClr val="00905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00905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263C36-CDDB-6444-BD66-C62C5308E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904" y="4385985"/>
                <a:ext cx="3371116" cy="1911036"/>
              </a:xfrm>
              <a:prstGeom prst="rect">
                <a:avLst/>
              </a:prstGeom>
              <a:blipFill>
                <a:blip r:embed="rId3"/>
                <a:stretch>
                  <a:fillRect l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1F0C00D-2325-DD42-9693-16552EF9F12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346B9-87DF-6445-9AE3-64329D7F6B3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BB2E96-F525-6049-986D-EAD20CE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0A0C6C-72CC-FA4A-83C9-CF5819BDC276}"/>
              </a:ext>
            </a:extLst>
          </p:cNvPr>
          <p:cNvSpPr txBox="1"/>
          <p:nvPr/>
        </p:nvSpPr>
        <p:spPr>
          <a:xfrm>
            <a:off x="0" y="6488668"/>
            <a:ext cx="35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07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9C7-EB3B-B74D-8F57-E13E7FC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l-GR" i="1" dirty="0"/>
              <a:t>χ</a:t>
            </a:r>
            <a:r>
              <a:rPr lang="en-US" i="1" dirty="0"/>
              <a:t> </a:t>
            </a:r>
            <a:r>
              <a:rPr lang="en-US" dirty="0"/>
              <a:t>is a function of the costs and the environment</a:t>
            </a:r>
            <a:r>
              <a:rPr lang="el-GR" i="1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BB172-D84F-194F-B623-DBB2E43AE348}"/>
              </a:ext>
            </a:extLst>
          </p:cNvPr>
          <p:cNvSpPr/>
          <p:nvPr/>
        </p:nvSpPr>
        <p:spPr>
          <a:xfrm>
            <a:off x="2866813" y="1956501"/>
            <a:ext cx="65156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4400" i="1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{temperature,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4400" baseline="-250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44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US" sz="4400" dirty="0">
                <a:solidFill>
                  <a:srgbClr val="0090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vapor pressure deficit}</a:t>
            </a:r>
            <a:endParaRPr lang="en-US" sz="9600" dirty="0">
              <a:solidFill>
                <a:srgbClr val="0090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BD0FF-96E2-F24F-A3FD-FF7BFA1E081A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8AF60B-8D44-C74B-AAB8-2F5D508A3994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28A0-9D15-A841-AA67-A36FADFC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6C0791-AED0-FB4B-89C1-884111BA1704}"/>
              </a:ext>
            </a:extLst>
          </p:cNvPr>
          <p:cNvSpPr txBox="1"/>
          <p:nvPr/>
        </p:nvSpPr>
        <p:spPr>
          <a:xfrm>
            <a:off x="0" y="6488668"/>
            <a:ext cx="676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Prentice et al. (2014) </a:t>
            </a:r>
            <a:r>
              <a:rPr lang="en-US" i="1" dirty="0"/>
              <a:t>Ecology Letters</a:t>
            </a:r>
            <a:r>
              <a:rPr lang="en-US" dirty="0"/>
              <a:t>; Wang et al. (2017) </a:t>
            </a:r>
            <a:r>
              <a:rPr lang="en-US" i="1" dirty="0"/>
              <a:t>Nature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24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temperature because of greater photorespiration</a:t>
            </a:r>
            <a:endParaRPr lang="en-US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EB10B-FA83-3845-A373-778F1BAD52D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54145F-28D8-734D-9BD3-6205E16BA95A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87225-781F-704A-B189-CE7FD938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389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VPD because of greater water loss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1FA3-D688-8B49-BE9E-F3364822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DE9DAE-6E90-8B4A-B9F2-2D214558FCC8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2CCB3-91DC-8746-B720-C43081C95FAC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39DB6D-BDB4-9247-A547-7D2E747A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296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elevation because of lower openness needed to satisfy Rubisco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95DCE-BB78-3944-967B-D9307765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A113AD-9366-CC42-9A44-236ED5D2BDE2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3759A-7256-174C-B71F-D8870B0DBB4F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BF16-4CFA-0745-A094-7778CB91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710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090-D64B-2A42-8ECF-D1DDAD17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Globally, </a:t>
            </a:r>
            <a:r>
              <a:rPr lang="el-GR" i="1" dirty="0">
                <a:cs typeface="Calibri" panose="020F0502020204030204" pitchFamily="34" charset="0"/>
              </a:rPr>
              <a:t>χ</a:t>
            </a:r>
            <a:r>
              <a:rPr lang="en-US" dirty="0">
                <a:cs typeface="Calibri" panose="020F0502020204030204" pitchFamily="34" charset="0"/>
              </a:rPr>
              <a:t> is optimized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F5AFF-88A5-764C-9020-9E5BCA62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97" y="1830484"/>
            <a:ext cx="6597605" cy="46726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F53CC8-10C0-1547-869A-7E23880B0BF3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3E1569-2465-5741-8D18-9BF5D8C21CD3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699A8C-1984-394D-B12A-89068736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A2CFA7-DB99-8542-A075-BC7AA8A17D98}"/>
              </a:ext>
            </a:extLst>
          </p:cNvPr>
          <p:cNvSpPr txBox="1"/>
          <p:nvPr/>
        </p:nvSpPr>
        <p:spPr>
          <a:xfrm>
            <a:off x="0" y="6488668"/>
            <a:ext cx="32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(2017) </a:t>
            </a:r>
            <a:r>
              <a:rPr lang="en-US" i="1" dirty="0"/>
              <a:t>Nature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94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χ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decreases with elevation because of greater VPD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F15D2-41DC-3E47-83CB-FCBBA45A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110466"/>
            <a:ext cx="6388100" cy="6667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5B11ACC-4F46-484B-A97D-097C113B9F61}"/>
              </a:ext>
            </a:extLst>
          </p:cNvPr>
          <p:cNvGrpSpPr/>
          <p:nvPr/>
        </p:nvGrpSpPr>
        <p:grpSpPr>
          <a:xfrm>
            <a:off x="8081319" y="0"/>
            <a:ext cx="4110681" cy="369332"/>
            <a:chOff x="8081319" y="-4207"/>
            <a:chExt cx="411068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0CE809-9D4B-C744-976F-538B4A9127B7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EAF2BC-AD48-834F-B47F-1A9291DC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785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2CBC-A59C-A742-8865-99891263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285EF-B54B-EC47-979F-5BC743D49492}"/>
              </a:ext>
            </a:extLst>
          </p:cNvPr>
          <p:cNvSpPr txBox="1"/>
          <p:nvPr/>
        </p:nvSpPr>
        <p:spPr>
          <a:xfrm>
            <a:off x="7942997" y="2129051"/>
            <a:ext cx="375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600" baseline="-25000" dirty="0" err="1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cmax</a:t>
            </a:r>
            <a:r>
              <a:rPr lang="en-US" sz="3600" dirty="0">
                <a:solidFill>
                  <a:srgbClr val="0090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with elevation because of lower stomatal conductance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1B5F-4388-7E48-82AD-705B905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AB3AB-AEE0-B84F-8789-FCF9462C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8FC32-8FAD-2141-B0A7-F4178D2A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B2770-EE99-0840-AD1F-43FDF610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" y="0"/>
            <a:ext cx="6388100" cy="6667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B70A7E-94B7-D941-9EF3-2A6F8EEFFCB0}"/>
              </a:ext>
            </a:extLst>
          </p:cNvPr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A20522-3227-514F-BEA4-EEF49509EAB8}"/>
                </a:ext>
              </a:extLst>
            </p:cNvPr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72194E-C8B3-8443-9243-5AA36A391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971784-8F60-0841-8326-C8F2D804FC0A}"/>
              </a:ext>
            </a:extLst>
          </p:cNvPr>
          <p:cNvSpPr txBox="1"/>
          <p:nvPr/>
        </p:nvSpPr>
        <p:spPr>
          <a:xfrm>
            <a:off x="0" y="6488668"/>
            <a:ext cx="336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4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responses can differ from short-term responses due to </a:t>
            </a:r>
            <a:r>
              <a:rPr lang="en-US" u="sng" dirty="0">
                <a:solidFill>
                  <a:srgbClr val="011893"/>
                </a:solidFill>
              </a:rPr>
              <a:t>acclimation</a:t>
            </a:r>
            <a:endParaRPr lang="en-US" dirty="0">
              <a:solidFill>
                <a:srgbClr val="01189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012" y="2299445"/>
            <a:ext cx="3617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9051"/>
                </a:solidFill>
              </a:rPr>
              <a:t>Acclimated to high light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4271" y="2299445"/>
            <a:ext cx="35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9051"/>
                </a:solidFill>
              </a:rPr>
              <a:t>Acclimated to low light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" y="2561055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1" y="256105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Acclimation is ubiquitous and well known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33" y="2829687"/>
            <a:ext cx="4469984" cy="2591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8211671" y="2829687"/>
            <a:ext cx="3617259" cy="2401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5" y="2829687"/>
            <a:ext cx="3752328" cy="2301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905" y="2354520"/>
            <a:ext cx="25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CO</a:t>
            </a:r>
            <a:r>
              <a:rPr lang="en-US" sz="2400" baseline="-25000" dirty="0">
                <a:solidFill>
                  <a:srgbClr val="011893"/>
                </a:solidFill>
              </a:rPr>
              <a:t>2</a:t>
            </a:r>
            <a:r>
              <a:rPr lang="en-US" sz="2400" dirty="0">
                <a:solidFill>
                  <a:srgbClr val="011893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Bazzaz</a:t>
            </a:r>
            <a:r>
              <a:rPr lang="en-US" sz="2400" dirty="0"/>
              <a:t> (1990)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164" y="2354519"/>
            <a:ext cx="3114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Light: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Boardman (1977)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6217" y="2013421"/>
            <a:ext cx="359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1893"/>
                </a:solidFill>
              </a:rPr>
              <a:t>Temperature: </a:t>
            </a:r>
            <a:r>
              <a:rPr lang="en-US" sz="2400" dirty="0"/>
              <a:t>Berry &amp; </a:t>
            </a:r>
            <a:r>
              <a:rPr lang="en-US" sz="2400" dirty="0" err="1"/>
              <a:t>Björkman</a:t>
            </a:r>
            <a:r>
              <a:rPr lang="en-US" sz="2400" dirty="0"/>
              <a:t> (1980)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81319" y="-4207"/>
            <a:ext cx="4110681" cy="369332"/>
            <a:chOff x="8081319" y="-4207"/>
            <a:chExt cx="411068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81319" y="-4207"/>
              <a:ext cx="390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nick.smith@ttu.edu; @</a:t>
              </a:r>
              <a:r>
                <a:rPr lang="en-US" dirty="0" err="1"/>
                <a:t>nick_greg_smith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25170" y="71620"/>
              <a:ext cx="266830" cy="2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70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2351</Words>
  <Application>Microsoft Macintosh PowerPoint</Application>
  <PresentationFormat>Widescreen</PresentationFormat>
  <Paragraphs>304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Office Theme</vt:lpstr>
      <vt:lpstr>Photosynthetic acclimation through the lens of optimality</vt:lpstr>
      <vt:lpstr>Photosynthesis is important!</vt:lpstr>
      <vt:lpstr>Photosynthesis is important!</vt:lpstr>
      <vt:lpstr>Photosynthesis is important!</vt:lpstr>
      <vt:lpstr>Theoretical models for photosynthesis exist</vt:lpstr>
      <vt:lpstr>These produce short term responses that match data</vt:lpstr>
      <vt:lpstr>Long-term responses can differ from short-term responses due to acclimation</vt:lpstr>
      <vt:lpstr>Long-term responses can differ from short-term responses due to acclimation</vt:lpstr>
      <vt:lpstr>Acclimation is ubiquitous and well known…</vt:lpstr>
      <vt:lpstr>…and can impact carbon cycling and climate</vt:lpstr>
      <vt:lpstr>But no theoretical model for photosynthetic acclimation exists</vt:lpstr>
      <vt:lpstr>Lack of theory results in…</vt:lpstr>
      <vt:lpstr>Lack of theory results in…</vt:lpstr>
      <vt:lpstr>Lack of theory results in…</vt:lpstr>
      <vt:lpstr>Our Goal: Develop a mechanistic model of photosynthetic acclimation based on optimization and the first principles of plant physiological theory</vt:lpstr>
      <vt:lpstr>Optimization: Least cost hypothesis</vt:lpstr>
      <vt:lpstr>Optimal photosynthesis </vt:lpstr>
      <vt:lpstr>Optimal photosynthesis </vt:lpstr>
      <vt:lpstr>Optimal photosynthesis </vt:lpstr>
      <vt:lpstr>PowerPoint Presentation</vt:lpstr>
      <vt:lpstr>Optimal photosynthesis </vt:lpstr>
      <vt:lpstr>Biochemistry optimization: Coordination hypothesis</vt:lpstr>
      <vt:lpstr>Biochemistry optimization: Coordination hypothesis</vt:lpstr>
      <vt:lpstr>Coordination of photosynthesis</vt:lpstr>
      <vt:lpstr>Coordination of photosynthesis</vt:lpstr>
      <vt:lpstr>Rearrange to solve for measurable traits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great, but now what?</vt:lpstr>
      <vt:lpstr>Let’s tackle some big questions in plant ecophysiology!</vt:lpstr>
      <vt:lpstr>Question 1: Is photosynthesis optimized to the environment?</vt:lpstr>
      <vt:lpstr>Global Vcmax dataset</vt:lpstr>
      <vt:lpstr>PowerPoint Presentation</vt:lpstr>
      <vt:lpstr>Question 1: Is photosynthesis optimized to the environment?  YES! Photosynthesis acclimates spatially as expected from optimization</vt:lpstr>
      <vt:lpstr>Question 2: How will photosynthesis acclimate to future conditions?</vt:lpstr>
      <vt:lpstr>Photosynthetic traits change with temperature and CO2 in ways expected from optimization</vt:lpstr>
      <vt:lpstr>Photosynthetic traits change with temperature and CO2 in ways expected from optimization</vt:lpstr>
      <vt:lpstr>Photosynthetic traits change with temperature and CO2 in ways expected from optimization</vt:lpstr>
      <vt:lpstr>Higher CO2 and increased temperatures increase future photosynthesis</vt:lpstr>
      <vt:lpstr>Higher CO2 and increased temperatures increase future photosynthesis (at lower nutrient use)</vt:lpstr>
      <vt:lpstr>Question 2: How will photosynthesis acclimate to future conditions?  Photosynthesis will increase and per-leaf-area nutrient use will decrease</vt:lpstr>
      <vt:lpstr>Question 3: Does photosynthesis respond to nutrient addition?</vt:lpstr>
      <vt:lpstr>From the least cost hypothesis…</vt:lpstr>
      <vt:lpstr>From the least cost hypothesis…</vt:lpstr>
      <vt:lpstr>Leaf area, but not photosynthesis increases with N addition</vt:lpstr>
      <vt:lpstr>Leaf area, but not photosynthesis increases with N addition</vt:lpstr>
      <vt:lpstr>Leaf area, but not photosynthesis increases with N addition</vt:lpstr>
      <vt:lpstr>But do greenhouse experiments translate to the field?</vt:lpstr>
      <vt:lpstr>PowerPoint Presentation</vt:lpstr>
      <vt:lpstr>Globally, N addition increases leaf area, not leaf N</vt:lpstr>
      <vt:lpstr>Globally, N addition has no impact on leaf N</vt:lpstr>
      <vt:lpstr>Question 3: Does photosynthesis respond to nitrogen addition?  No, plants respond to added nitrogen by increasing leaf area, not photosynthesis</vt:lpstr>
      <vt:lpstr>Question 4: When is C4 photosynthesis an advantage over C3 photosynthesis?</vt:lpstr>
      <vt:lpstr>C3 versus C4 optimization</vt:lpstr>
      <vt:lpstr>C4 versus C3 optimization</vt:lpstr>
      <vt:lpstr>C4 versus C3 optimization</vt:lpstr>
      <vt:lpstr>PowerPoint Presentation</vt:lpstr>
      <vt:lpstr>Question 4: When is C4 photosynthesis an advantage over C3 photosynthesis?  C4 is better in hot, dry, low CO2 environments</vt:lpstr>
      <vt:lpstr>Conclusions</vt:lpstr>
      <vt:lpstr>Conclusions</vt:lpstr>
      <vt:lpstr>PowerPoint Presentation</vt:lpstr>
      <vt:lpstr>PowerPoint Presentation</vt:lpstr>
      <vt:lpstr>PowerPoint Presentation</vt:lpstr>
      <vt:lpstr>Optimal stomatal conductance </vt:lpstr>
      <vt:lpstr>Stomatal openness determines χ </vt:lpstr>
      <vt:lpstr>Optimal χ minimizes the costs to maintain transpiration and carboxylation </vt:lpstr>
      <vt:lpstr>Optimal χ mathmatically </vt:lpstr>
      <vt:lpstr>Optimal χ is a function of the costs and the environment </vt:lpstr>
      <vt:lpstr>PowerPoint Presentation</vt:lpstr>
      <vt:lpstr>PowerPoint Presentation</vt:lpstr>
      <vt:lpstr>PowerPoint Presentation</vt:lpstr>
      <vt:lpstr>Globally, χ is optimized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Photosynthetic acclimation through the lens of optimality</dc:title>
  <dc:creator>Smith, Nick</dc:creator>
  <cp:lastModifiedBy>Smith, Nick</cp:lastModifiedBy>
  <cp:revision>132</cp:revision>
  <cp:lastPrinted>2019-07-23T15:57:34Z</cp:lastPrinted>
  <dcterms:created xsi:type="dcterms:W3CDTF">2019-07-15T15:11:58Z</dcterms:created>
  <dcterms:modified xsi:type="dcterms:W3CDTF">2019-07-23T15:58:03Z</dcterms:modified>
</cp:coreProperties>
</file>